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UU1f9V5KN1s3oBg5VXtgsXKnU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085348-8B5D-4B6F-874A-78A77FBAA87C}">
  <a:tblStyle styleId="{34085348-8B5D-4B6F-874A-78A77FBAA87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raiserigh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 name="Google Shape;85;p26"/>
          <p:cNvSpPr/>
          <p:nvPr/>
        </p:nvSpPr>
        <p:spPr>
          <a:xfrm flipH="1" rot="-5400000">
            <a:off x="2666617" y="-2666188"/>
            <a:ext cx="6858000" cy="12191233"/>
          </a:xfrm>
          <a:prstGeom prst="rect">
            <a:avLst/>
          </a:prstGeom>
          <a:gradFill>
            <a:gsLst>
              <a:gs pos="0">
                <a:schemeClr val="accent1"/>
              </a:gs>
              <a:gs pos="8000">
                <a:schemeClr val="accent1"/>
              </a:gs>
              <a:gs pos="100000">
                <a:srgbClr val="1E4E79"/>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6" name="Google Shape;86;p26"/>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 name="Google Shape;87;p26"/>
          <p:cNvSpPr/>
          <p:nvPr/>
        </p:nvSpPr>
        <p:spPr>
          <a:xfrm flipH="1" rot="-5400000">
            <a:off x="3649491" y="-1685840"/>
            <a:ext cx="4894564" cy="12193546"/>
          </a:xfrm>
          <a:prstGeom prst="rect">
            <a:avLst/>
          </a:prstGeom>
          <a:gradFill>
            <a:gsLst>
              <a:gs pos="0">
                <a:srgbClr val="8DA9DB">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8" name="Google Shape;88;p26"/>
          <p:cNvPicPr preferRelativeResize="0"/>
          <p:nvPr/>
        </p:nvPicPr>
        <p:blipFill rotWithShape="1">
          <a:blip r:embed="rId3">
            <a:alphaModFix/>
          </a:blip>
          <a:srcRect b="0" l="0" r="0" t="0"/>
          <a:stretch/>
        </p:blipFill>
        <p:spPr>
          <a:xfrm>
            <a:off x="2298172" y="457200"/>
            <a:ext cx="7595655" cy="594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1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14" name="Google Shape;214;p12"/>
          <p:cNvPicPr preferRelativeResize="0"/>
          <p:nvPr>
            <p:ph idx="1" type="body"/>
          </p:nvPr>
        </p:nvPicPr>
        <p:blipFill rotWithShape="1">
          <a:blip r:embed="rId3">
            <a:alphaModFix/>
          </a:blip>
          <a:srcRect b="0" l="4826" r="0" t="0"/>
          <a:stretch/>
        </p:blipFill>
        <p:spPr>
          <a:xfrm>
            <a:off x="1" y="10"/>
            <a:ext cx="9669642" cy="6857990"/>
          </a:xfrm>
          <a:prstGeom prst="rect">
            <a:avLst/>
          </a:prstGeom>
          <a:noFill/>
          <a:ln>
            <a:noFill/>
          </a:ln>
        </p:spPr>
      </p:pic>
      <p:sp>
        <p:nvSpPr>
          <p:cNvPr id="215" name="Google Shape;215;p12"/>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12"/>
          <p:cNvSpPr txBox="1"/>
          <p:nvPr/>
        </p:nvSpPr>
        <p:spPr>
          <a:xfrm>
            <a:off x="7578263" y="2452862"/>
            <a:ext cx="3822189" cy="3742762"/>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2000"/>
              <a:buFont typeface="Arial"/>
              <a:buChar char="•"/>
            </a:pPr>
            <a:r>
              <a:rPr b="1" i="0" lang="en-US" sz="1400" u="none" cap="none" strike="noStrike">
                <a:solidFill>
                  <a:schemeClr val="dk1"/>
                </a:solidFill>
                <a:latin typeface="Arial"/>
                <a:ea typeface="Arial"/>
                <a:cs typeface="Arial"/>
                <a:sym typeface="Arial"/>
              </a:rPr>
              <a:t>Download the RaiseRight app  to instantly shop more than 750 brands</a:t>
            </a:r>
            <a:endParaRPr b="0" i="0" sz="1400" u="none" cap="none" strike="noStrike">
              <a:solidFill>
                <a:schemeClr val="dk1"/>
              </a:solidFill>
              <a:latin typeface="Arial"/>
              <a:ea typeface="Arial"/>
              <a:cs typeface="Arial"/>
              <a:sym typeface="Arial"/>
            </a:endParaRPr>
          </a:p>
          <a:p>
            <a:pPr indent="-101600" lvl="0" marL="285750" marR="0" rtl="0" algn="l">
              <a:lnSpc>
                <a:spcPct val="90000"/>
              </a:lnSpc>
              <a:spcBef>
                <a:spcPts val="600"/>
              </a:spcBef>
              <a:spcAft>
                <a:spcPts val="0"/>
              </a:spcAft>
              <a:buClr>
                <a:schemeClr val="dk1"/>
              </a:buClr>
              <a:buSzPts val="2000"/>
              <a:buFont typeface="Arial"/>
              <a:buNone/>
            </a:pPr>
            <a:r>
              <a:t/>
            </a:r>
            <a:endParaRPr b="1" i="0" sz="1400" u="none" cap="none" strike="noStrike">
              <a:solidFill>
                <a:schemeClr val="dk1"/>
              </a:solidFill>
              <a:latin typeface="Arial"/>
              <a:ea typeface="Arial"/>
              <a:cs typeface="Arial"/>
              <a:sym typeface="Arial"/>
            </a:endParaRPr>
          </a:p>
          <a:p>
            <a:pPr indent="-228600" lvl="0" marL="285750" marR="0" rtl="0" algn="l">
              <a:lnSpc>
                <a:spcPct val="90000"/>
              </a:lnSpc>
              <a:spcBef>
                <a:spcPts val="600"/>
              </a:spcBef>
              <a:spcAft>
                <a:spcPts val="0"/>
              </a:spcAft>
              <a:buClr>
                <a:schemeClr val="dk1"/>
              </a:buClr>
              <a:buSzPts val="2000"/>
              <a:buFont typeface="Arial"/>
              <a:buChar char="•"/>
            </a:pPr>
            <a:r>
              <a:rPr b="1" i="0" lang="en-US" sz="1400" u="none" cap="none" strike="noStrike">
                <a:solidFill>
                  <a:schemeClr val="dk1"/>
                </a:solidFill>
                <a:latin typeface="Arial"/>
                <a:ea typeface="Arial"/>
                <a:cs typeface="Arial"/>
                <a:sym typeface="Arial"/>
              </a:rPr>
              <a:t>Check current balances on previously purchased gift cards.</a:t>
            </a:r>
            <a:endParaRPr b="0" i="0" sz="1400" u="none" cap="none" strike="noStrike">
              <a:solidFill>
                <a:schemeClr val="dk1"/>
              </a:solidFill>
              <a:latin typeface="Arial"/>
              <a:ea typeface="Arial"/>
              <a:cs typeface="Arial"/>
              <a:sym typeface="Arial"/>
            </a:endParaRPr>
          </a:p>
          <a:p>
            <a:pPr indent="-101600" lvl="0" marL="285750" marR="0" rtl="0" algn="l">
              <a:lnSpc>
                <a:spcPct val="90000"/>
              </a:lnSpc>
              <a:spcBef>
                <a:spcPts val="600"/>
              </a:spcBef>
              <a:spcAft>
                <a:spcPts val="0"/>
              </a:spcAft>
              <a:buClr>
                <a:schemeClr val="dk1"/>
              </a:buClr>
              <a:buSzPts val="2000"/>
              <a:buFont typeface="Arial"/>
              <a:buNone/>
            </a:pPr>
            <a:r>
              <a:t/>
            </a:r>
            <a:endParaRPr b="1" i="0" sz="1400" u="none" cap="none" strike="noStrike">
              <a:solidFill>
                <a:schemeClr val="dk1"/>
              </a:solidFill>
              <a:latin typeface="Arial"/>
              <a:ea typeface="Arial"/>
              <a:cs typeface="Arial"/>
              <a:sym typeface="Arial"/>
            </a:endParaRPr>
          </a:p>
          <a:p>
            <a:pPr indent="-228600" lvl="0" marL="285750" marR="0" rtl="0" algn="l">
              <a:lnSpc>
                <a:spcPct val="90000"/>
              </a:lnSpc>
              <a:spcBef>
                <a:spcPts val="600"/>
              </a:spcBef>
              <a:spcAft>
                <a:spcPts val="0"/>
              </a:spcAft>
              <a:buClr>
                <a:schemeClr val="dk1"/>
              </a:buClr>
              <a:buSzPts val="2000"/>
              <a:buFont typeface="Arial"/>
              <a:buChar char="•"/>
            </a:pPr>
            <a:r>
              <a:rPr b="1" i="0" lang="en-US" sz="1400" u="none" cap="none" strike="noStrike">
                <a:solidFill>
                  <a:schemeClr val="dk1"/>
                </a:solidFill>
                <a:latin typeface="Arial"/>
                <a:ea typeface="Arial"/>
                <a:cs typeface="Arial"/>
                <a:sym typeface="Arial"/>
              </a:rPr>
              <a:t>Use your eGift cards to make purchase.  </a:t>
            </a:r>
            <a:endParaRPr b="0" i="0" sz="1400" u="none" cap="none" strike="noStrike">
              <a:solidFill>
                <a:schemeClr val="dk1"/>
              </a:solidFill>
              <a:latin typeface="Arial"/>
              <a:ea typeface="Arial"/>
              <a:cs typeface="Arial"/>
              <a:sym typeface="Arial"/>
            </a:endParaRPr>
          </a:p>
          <a:p>
            <a:pPr indent="-101600" lvl="0" marL="285750" marR="0" rtl="0" algn="l">
              <a:lnSpc>
                <a:spcPct val="90000"/>
              </a:lnSpc>
              <a:spcBef>
                <a:spcPts val="600"/>
              </a:spcBef>
              <a:spcAft>
                <a:spcPts val="0"/>
              </a:spcAft>
              <a:buClr>
                <a:schemeClr val="dk1"/>
              </a:buClr>
              <a:buSzPts val="2000"/>
              <a:buFont typeface="Arial"/>
              <a:buNone/>
            </a:pPr>
            <a:r>
              <a:t/>
            </a:r>
            <a:endParaRPr b="1" i="0" sz="1400" u="none" cap="none" strike="noStrike">
              <a:solidFill>
                <a:schemeClr val="dk1"/>
              </a:solidFill>
              <a:latin typeface="Arial"/>
              <a:ea typeface="Arial"/>
              <a:cs typeface="Arial"/>
              <a:sym typeface="Arial"/>
            </a:endParaRPr>
          </a:p>
          <a:p>
            <a:pPr indent="-228600" lvl="0" marL="285750" marR="0" rtl="0" algn="l">
              <a:lnSpc>
                <a:spcPct val="90000"/>
              </a:lnSpc>
              <a:spcBef>
                <a:spcPts val="600"/>
              </a:spcBef>
              <a:spcAft>
                <a:spcPts val="0"/>
              </a:spcAft>
              <a:buClr>
                <a:schemeClr val="dk1"/>
              </a:buClr>
              <a:buSzPts val="2000"/>
              <a:buFont typeface="Arial"/>
              <a:buChar char="•"/>
            </a:pPr>
            <a:r>
              <a:rPr b="1" i="0" lang="en-US" sz="1400" u="none" cap="none" strike="noStrike">
                <a:solidFill>
                  <a:schemeClr val="dk1"/>
                </a:solidFill>
                <a:latin typeface="Arial"/>
                <a:ea typeface="Arial"/>
                <a:cs typeface="Arial"/>
                <a:sym typeface="Arial"/>
              </a:rPr>
              <a:t>Purchase eGift cards at your table when dining out.</a:t>
            </a:r>
            <a:endParaRPr b="0" i="0" sz="1400" u="none" cap="none" strike="noStrike">
              <a:solidFill>
                <a:schemeClr val="dk1"/>
              </a:solidFill>
              <a:latin typeface="Arial"/>
              <a:ea typeface="Arial"/>
              <a:cs typeface="Arial"/>
              <a:sym typeface="Arial"/>
            </a:endParaRPr>
          </a:p>
          <a:p>
            <a:pPr indent="-101600" lvl="0" marL="285750" marR="0" rtl="0" algn="l">
              <a:lnSpc>
                <a:spcPct val="90000"/>
              </a:lnSpc>
              <a:spcBef>
                <a:spcPts val="600"/>
              </a:spcBef>
              <a:spcAft>
                <a:spcPts val="0"/>
              </a:spcAft>
              <a:buClr>
                <a:schemeClr val="dk1"/>
              </a:buClr>
              <a:buSzPts val="2000"/>
              <a:buFont typeface="Arial"/>
              <a:buNone/>
            </a:pPr>
            <a:r>
              <a:t/>
            </a:r>
            <a:endParaRPr b="1" i="0" sz="1400" u="none" cap="none" strike="noStrike">
              <a:solidFill>
                <a:schemeClr val="dk1"/>
              </a:solidFill>
              <a:latin typeface="Arial"/>
              <a:ea typeface="Arial"/>
              <a:cs typeface="Arial"/>
              <a:sym typeface="Arial"/>
            </a:endParaRPr>
          </a:p>
          <a:p>
            <a:pPr indent="-228600" lvl="0" marL="285750" marR="0" rtl="0" algn="l">
              <a:lnSpc>
                <a:spcPct val="90000"/>
              </a:lnSpc>
              <a:spcBef>
                <a:spcPts val="600"/>
              </a:spcBef>
              <a:spcAft>
                <a:spcPts val="600"/>
              </a:spcAft>
              <a:buClr>
                <a:schemeClr val="dk1"/>
              </a:buClr>
              <a:buSzPts val="2000"/>
              <a:buFont typeface="Arial"/>
              <a:buChar char="•"/>
            </a:pPr>
            <a:r>
              <a:rPr b="1" i="0" lang="en-US" sz="1400" u="none" cap="none" strike="noStrike">
                <a:solidFill>
                  <a:schemeClr val="dk1"/>
                </a:solidFill>
                <a:latin typeface="Arial"/>
                <a:ea typeface="Arial"/>
                <a:cs typeface="Arial"/>
                <a:sym typeface="Arial"/>
              </a:rPr>
              <a:t>Purchase eGift cards while in line waiting to pay for your purchase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3"/>
          <p:cNvSpPr/>
          <p:nvPr/>
        </p:nvSpPr>
        <p:spPr>
          <a:xfrm>
            <a:off x="5296068" y="320442"/>
            <a:ext cx="6572492" cy="6212748"/>
          </a:xfrm>
          <a:custGeom>
            <a:rect b="b" l="l" r="r" t="t"/>
            <a:pathLst>
              <a:path extrusionOk="0" h="6212748" w="6572492">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p3"/>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3"/>
          <p:cNvSpPr/>
          <p:nvPr/>
        </p:nvSpPr>
        <p:spPr>
          <a:xfrm>
            <a:off x="641774" y="623275"/>
            <a:ext cx="10905053"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3"/>
          <p:cNvSpPr txBox="1"/>
          <p:nvPr/>
        </p:nvSpPr>
        <p:spPr>
          <a:xfrm>
            <a:off x="5775961" y="962526"/>
            <a:ext cx="5384800" cy="321068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en-US" sz="5000" u="none" cap="none" strike="noStrike">
                <a:solidFill>
                  <a:schemeClr val="dk1"/>
                </a:solidFill>
                <a:latin typeface="Arial"/>
                <a:ea typeface="Arial"/>
                <a:cs typeface="Arial"/>
                <a:sym typeface="Arial"/>
              </a:rPr>
              <a:t>Select: </a:t>
            </a:r>
            <a:endParaRPr b="0" i="0" sz="5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600"/>
              </a:spcAft>
              <a:buNone/>
            </a:pPr>
            <a:r>
              <a:rPr b="1" i="0" lang="en-US" sz="5000" u="none" cap="none" strike="noStrike">
                <a:solidFill>
                  <a:schemeClr val="dk1"/>
                </a:solidFill>
                <a:latin typeface="Arial"/>
                <a:ea typeface="Arial"/>
                <a:cs typeface="Arial"/>
                <a:sym typeface="Arial"/>
              </a:rPr>
              <a:t>Penncrest Band Parent Association, Inc</a:t>
            </a:r>
            <a:endParaRPr b="0" i="0" sz="5000" u="none" cap="none" strike="noStrike">
              <a:solidFill>
                <a:schemeClr val="dk1"/>
              </a:solidFill>
              <a:latin typeface="Arial"/>
              <a:ea typeface="Arial"/>
              <a:cs typeface="Arial"/>
              <a:sym typeface="Arial"/>
            </a:endParaRPr>
          </a:p>
        </p:txBody>
      </p:sp>
      <p:pic>
        <p:nvPicPr>
          <p:cNvPr id="226" name="Google Shape;226;p3"/>
          <p:cNvPicPr preferRelativeResize="0"/>
          <p:nvPr/>
        </p:nvPicPr>
        <p:blipFill rotWithShape="1">
          <a:blip r:embed="rId3">
            <a:alphaModFix/>
          </a:blip>
          <a:srcRect b="0" l="0" r="0" t="0"/>
          <a:stretch/>
        </p:blipFill>
        <p:spPr>
          <a:xfrm>
            <a:off x="1296558" y="1815514"/>
            <a:ext cx="3510140" cy="895086"/>
          </a:xfrm>
          <a:prstGeom prst="rect">
            <a:avLst/>
          </a:prstGeom>
          <a:noFill/>
          <a:ln>
            <a:noFill/>
          </a:ln>
        </p:spPr>
      </p:pic>
      <p:pic>
        <p:nvPicPr>
          <p:cNvPr id="227" name="Google Shape;227;p3"/>
          <p:cNvPicPr preferRelativeResize="0"/>
          <p:nvPr/>
        </p:nvPicPr>
        <p:blipFill rotWithShape="1">
          <a:blip r:embed="rId4">
            <a:alphaModFix/>
          </a:blip>
          <a:srcRect b="0" l="0" r="0" t="0"/>
          <a:stretch/>
        </p:blipFill>
        <p:spPr>
          <a:xfrm>
            <a:off x="1298446" y="4062464"/>
            <a:ext cx="3508165" cy="1029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4"/>
          <p:cNvSpPr/>
          <p:nvPr/>
        </p:nvSpPr>
        <p:spPr>
          <a:xfrm>
            <a:off x="4142164" y="610728"/>
            <a:ext cx="759618" cy="5710965"/>
          </a:xfrm>
          <a:custGeom>
            <a:rect b="b" l="l" r="r" t="t"/>
            <a:pathLst>
              <a:path extrusionOk="0" h="2447" w="414">
                <a:moveTo>
                  <a:pt x="414" y="2447"/>
                </a:moveTo>
                <a:lnTo>
                  <a:pt x="0" y="2247"/>
                </a:lnTo>
                <a:lnTo>
                  <a:pt x="0" y="0"/>
                </a:lnTo>
                <a:lnTo>
                  <a:pt x="414" y="200"/>
                </a:lnTo>
                <a:lnTo>
                  <a:pt x="414" y="2447"/>
                </a:lnTo>
                <a:close/>
              </a:path>
            </a:pathLst>
          </a:custGeom>
          <a:solidFill>
            <a:srgbClr val="2E75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4"/>
          <p:cNvSpPr/>
          <p:nvPr/>
        </p:nvSpPr>
        <p:spPr>
          <a:xfrm>
            <a:off x="4144437" y="343079"/>
            <a:ext cx="482654" cy="5521414"/>
          </a:xfrm>
          <a:custGeom>
            <a:rect b="b" l="l" r="r" t="t"/>
            <a:pathLst>
              <a:path extrusionOk="0" h="2358" w="209">
                <a:moveTo>
                  <a:pt x="209" y="2246"/>
                </a:moveTo>
                <a:lnTo>
                  <a:pt x="0" y="2358"/>
                </a:lnTo>
                <a:lnTo>
                  <a:pt x="0" y="111"/>
                </a:lnTo>
                <a:lnTo>
                  <a:pt x="209" y="0"/>
                </a:lnTo>
                <a:lnTo>
                  <a:pt x="209" y="2246"/>
                </a:lnTo>
                <a:close/>
              </a:path>
            </a:pathLst>
          </a:custGeom>
          <a:solidFill>
            <a:srgbClr val="1E4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4"/>
          <p:cNvSpPr/>
          <p:nvPr/>
        </p:nvSpPr>
        <p:spPr>
          <a:xfrm>
            <a:off x="-3045" y="340424"/>
            <a:ext cx="4630139" cy="5265795"/>
          </a:xfrm>
          <a:custGeom>
            <a:rect b="b" l="l" r="r" t="t"/>
            <a:pathLst>
              <a:path extrusionOk="0" h="5265795" w="4630139">
                <a:moveTo>
                  <a:pt x="0" y="0"/>
                </a:moveTo>
                <a:lnTo>
                  <a:pt x="4630139" y="0"/>
                </a:lnTo>
                <a:lnTo>
                  <a:pt x="4630139" y="5265795"/>
                </a:lnTo>
                <a:lnTo>
                  <a:pt x="0" y="526579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6" name="Google Shape;236;p4"/>
          <p:cNvPicPr preferRelativeResize="0"/>
          <p:nvPr/>
        </p:nvPicPr>
        <p:blipFill rotWithShape="1">
          <a:blip r:embed="rId3">
            <a:alphaModFix/>
          </a:blip>
          <a:srcRect b="0" l="0" r="0" t="0"/>
          <a:stretch/>
        </p:blipFill>
        <p:spPr>
          <a:xfrm>
            <a:off x="155500" y="448690"/>
            <a:ext cx="3343202" cy="2095738"/>
          </a:xfrm>
          <a:prstGeom prst="rect">
            <a:avLst/>
          </a:prstGeom>
          <a:noFill/>
          <a:ln>
            <a:noFill/>
          </a:ln>
        </p:spPr>
      </p:pic>
      <p:sp>
        <p:nvSpPr>
          <p:cNvPr id="237" name="Google Shape;237;p4"/>
          <p:cNvSpPr/>
          <p:nvPr/>
        </p:nvSpPr>
        <p:spPr>
          <a:xfrm>
            <a:off x="4901780" y="1071563"/>
            <a:ext cx="7290218" cy="5242298"/>
          </a:xfrm>
          <a:custGeom>
            <a:rect b="b" l="l" r="r" t="t"/>
            <a:pathLst>
              <a:path extrusionOk="0" h="5242298" w="7290218">
                <a:moveTo>
                  <a:pt x="0" y="0"/>
                </a:moveTo>
                <a:lnTo>
                  <a:pt x="7290218" y="0"/>
                </a:lnTo>
                <a:lnTo>
                  <a:pt x="7290218" y="5242298"/>
                </a:lnTo>
                <a:lnTo>
                  <a:pt x="0" y="524229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p4"/>
          <p:cNvPicPr preferRelativeResize="0"/>
          <p:nvPr/>
        </p:nvPicPr>
        <p:blipFill rotWithShape="1">
          <a:blip r:embed="rId4">
            <a:alphaModFix/>
          </a:blip>
          <a:srcRect b="0" l="0" r="0" t="0"/>
          <a:stretch/>
        </p:blipFill>
        <p:spPr>
          <a:xfrm>
            <a:off x="155500" y="2812077"/>
            <a:ext cx="4421091" cy="2508969"/>
          </a:xfrm>
          <a:prstGeom prst="rect">
            <a:avLst/>
          </a:prstGeom>
          <a:noFill/>
          <a:ln>
            <a:noFill/>
          </a:ln>
        </p:spPr>
      </p:pic>
      <p:pic>
        <p:nvPicPr>
          <p:cNvPr id="239" name="Google Shape;239;p4"/>
          <p:cNvPicPr preferRelativeResize="0"/>
          <p:nvPr/>
        </p:nvPicPr>
        <p:blipFill rotWithShape="1">
          <a:blip r:embed="rId5">
            <a:alphaModFix/>
          </a:blip>
          <a:srcRect b="0" l="0" r="0" t="0"/>
          <a:stretch/>
        </p:blipFill>
        <p:spPr>
          <a:xfrm>
            <a:off x="4916022" y="114511"/>
            <a:ext cx="4127924" cy="4059756"/>
          </a:xfrm>
          <a:prstGeom prst="rect">
            <a:avLst/>
          </a:prstGeom>
          <a:noFill/>
          <a:ln>
            <a:noFill/>
          </a:ln>
        </p:spPr>
      </p:pic>
      <p:pic>
        <p:nvPicPr>
          <p:cNvPr id="240" name="Google Shape;240;p4"/>
          <p:cNvPicPr preferRelativeResize="0"/>
          <p:nvPr/>
        </p:nvPicPr>
        <p:blipFill rotWithShape="1">
          <a:blip r:embed="rId6">
            <a:alphaModFix/>
          </a:blip>
          <a:srcRect b="0" l="0" r="0" t="0"/>
          <a:stretch/>
        </p:blipFill>
        <p:spPr>
          <a:xfrm>
            <a:off x="8006767" y="2878324"/>
            <a:ext cx="4029733"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 name="Google Shape;94;p5"/>
          <p:cNvSpPr/>
          <p:nvPr/>
        </p:nvSpPr>
        <p:spPr>
          <a:xfrm flipH="1">
            <a:off x="0" y="-3"/>
            <a:ext cx="12192000" cy="6858000"/>
          </a:xfrm>
          <a:prstGeom prst="rect">
            <a:avLst/>
          </a:prstGeom>
          <a:gradFill>
            <a:gsLst>
              <a:gs pos="0">
                <a:srgbClr val="000000"/>
              </a:gs>
              <a:gs pos="100000">
                <a:srgbClr val="2E75B5"/>
              </a:gs>
            </a:gsLst>
            <a:lin ang="6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 name="Google Shape;95;p5"/>
          <p:cNvSpPr/>
          <p:nvPr/>
        </p:nvSpPr>
        <p:spPr>
          <a:xfrm flipH="1">
            <a:off x="480861" y="0"/>
            <a:ext cx="7661934" cy="6858000"/>
          </a:xfrm>
          <a:prstGeom prst="rect">
            <a:avLst/>
          </a:prstGeom>
          <a:gradFill>
            <a:gsLst>
              <a:gs pos="0">
                <a:srgbClr val="2E75B5">
                  <a:alpha val="44705"/>
                </a:srgbClr>
              </a:gs>
              <a:gs pos="100000">
                <a:srgbClr val="000000">
                  <a:alpha val="28627"/>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 name="Google Shape;96;p5"/>
          <p:cNvSpPr/>
          <p:nvPr/>
        </p:nvSpPr>
        <p:spPr>
          <a:xfrm flipH="1" rot="10800000">
            <a:off x="480862" y="-6"/>
            <a:ext cx="11711138" cy="6410334"/>
          </a:xfrm>
          <a:prstGeom prst="rect">
            <a:avLst/>
          </a:prstGeom>
          <a:gradFill>
            <a:gsLst>
              <a:gs pos="0">
                <a:srgbClr val="5B9BD5">
                  <a:alpha val="0"/>
                </a:srgbClr>
              </a:gs>
              <a:gs pos="100000">
                <a:srgbClr val="000000">
                  <a:alpha val="40784"/>
                </a:srgbClr>
              </a:gs>
            </a:gsLst>
            <a:lin ang="18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 name="Google Shape;97;p5"/>
          <p:cNvSpPr/>
          <p:nvPr/>
        </p:nvSpPr>
        <p:spPr>
          <a:xfrm rot="-5400000">
            <a:off x="4844797" y="-489206"/>
            <a:ext cx="2502408" cy="12191998"/>
          </a:xfrm>
          <a:prstGeom prst="rect">
            <a:avLst/>
          </a:prstGeom>
          <a:gradFill>
            <a:gsLst>
              <a:gs pos="0">
                <a:srgbClr val="5B9BD5">
                  <a:alpha val="23921"/>
                </a:srgbClr>
              </a:gs>
              <a:gs pos="78000">
                <a:srgbClr val="1E4E79">
                  <a:alpha val="0"/>
                </a:srgbClr>
              </a:gs>
              <a:gs pos="100000">
                <a:srgbClr val="1E4E79">
                  <a:alpha val="0"/>
                </a:srgbClr>
              </a:gs>
            </a:gsLst>
            <a:lin ang="10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8" name="Google Shape;98;p5"/>
          <p:cNvSpPr txBox="1"/>
          <p:nvPr>
            <p:ph idx="1" type="subTitle"/>
          </p:nvPr>
        </p:nvSpPr>
        <p:spPr>
          <a:xfrm>
            <a:off x="567370" y="311070"/>
            <a:ext cx="6570277" cy="187440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rPr b="1" lang="en-US" sz="9600">
                <a:solidFill>
                  <a:srgbClr val="FFFFFF"/>
                </a:solidFill>
              </a:rPr>
              <a:t>What is Scrip?</a:t>
            </a:r>
            <a:endParaRPr/>
          </a:p>
          <a:p>
            <a:pPr indent="0" lvl="0" marL="0" rtl="0" algn="l">
              <a:lnSpc>
                <a:spcPct val="90000"/>
              </a:lnSpc>
              <a:spcBef>
                <a:spcPts val="0"/>
              </a:spcBef>
              <a:spcAft>
                <a:spcPts val="0"/>
              </a:spcAft>
              <a:buClr>
                <a:schemeClr val="dk1"/>
              </a:buClr>
              <a:buSzPct val="100000"/>
              <a:buNone/>
            </a:pPr>
            <a:r>
              <a:t/>
            </a:r>
            <a:endParaRPr b="0" i="0" sz="8000">
              <a:solidFill>
                <a:schemeClr val="lt1"/>
              </a:solidFill>
              <a:latin typeface="Calibri"/>
              <a:ea typeface="Calibri"/>
              <a:cs typeface="Calibri"/>
              <a:sym typeface="Calibri"/>
            </a:endParaRPr>
          </a:p>
          <a:p>
            <a:pPr indent="0" lvl="0" marL="0" rtl="0" algn="l">
              <a:lnSpc>
                <a:spcPct val="90000"/>
              </a:lnSpc>
              <a:spcBef>
                <a:spcPts val="0"/>
              </a:spcBef>
              <a:spcAft>
                <a:spcPts val="0"/>
              </a:spcAft>
              <a:buSzPct val="100000"/>
              <a:buNone/>
            </a:pPr>
            <a:r>
              <a:rPr b="0" i="0" lang="en-US" sz="9600">
                <a:solidFill>
                  <a:schemeClr val="lt1"/>
                </a:solidFill>
                <a:latin typeface="Calibri"/>
                <a:ea typeface="Calibri"/>
                <a:cs typeface="Calibri"/>
                <a:sym typeface="Calibri"/>
              </a:rPr>
              <a:t>It’s easy—and it works. Earn simply by buying gift cards to use for everyday purchases, instead of cash or credit cards.</a:t>
            </a:r>
            <a:endParaRPr b="1" sz="9600">
              <a:solidFill>
                <a:schemeClr val="lt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00000"/>
              <a:buNone/>
            </a:pPr>
            <a:r>
              <a:rPr b="0" i="0" lang="en-US" sz="9600">
                <a:solidFill>
                  <a:schemeClr val="lt1"/>
                </a:solidFill>
                <a:latin typeface="Calibri"/>
                <a:ea typeface="Calibri"/>
                <a:cs typeface="Calibri"/>
                <a:sym typeface="Calibri"/>
              </a:rPr>
              <a:t>Participants can earn over $1,000 each year. No selling. No extra time. No extra money.</a:t>
            </a:r>
            <a:endParaRPr sz="96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b="1" sz="9600">
              <a:solidFill>
                <a:srgbClr val="FFFFFF"/>
              </a:solidFill>
            </a:endParaRPr>
          </a:p>
          <a:p>
            <a:pPr indent="0" lvl="0" marL="0" rtl="0" algn="l">
              <a:lnSpc>
                <a:spcPct val="90000"/>
              </a:lnSpc>
              <a:spcBef>
                <a:spcPts val="1000"/>
              </a:spcBef>
              <a:spcAft>
                <a:spcPts val="0"/>
              </a:spcAft>
              <a:buClr>
                <a:schemeClr val="dk1"/>
              </a:buClr>
              <a:buSzPct val="100000"/>
              <a:buNone/>
            </a:pPr>
            <a:r>
              <a:rPr b="1" lang="en-US" sz="9600">
                <a:solidFill>
                  <a:srgbClr val="FFFFFF"/>
                </a:solidFill>
              </a:rPr>
              <a:t>Gift Cards</a:t>
            </a:r>
            <a:endParaRPr sz="9600">
              <a:solidFill>
                <a:srgbClr val="FFFFFF"/>
              </a:solidFill>
            </a:endParaRPr>
          </a:p>
          <a:p>
            <a:pPr indent="0" lvl="0" marL="0" rtl="0" algn="l">
              <a:lnSpc>
                <a:spcPct val="90000"/>
              </a:lnSpc>
              <a:spcBef>
                <a:spcPts val="1000"/>
              </a:spcBef>
              <a:spcAft>
                <a:spcPts val="0"/>
              </a:spcAft>
              <a:buClr>
                <a:schemeClr val="dk1"/>
              </a:buClr>
              <a:buSzPct val="100000"/>
              <a:buNone/>
            </a:pPr>
            <a:r>
              <a:rPr lang="en-US" sz="9600">
                <a:solidFill>
                  <a:srgbClr val="FFFFFF"/>
                </a:solidFill>
              </a:rPr>
              <a:t>Shop with gift cards in everyday categories including groceries, gas, restaurants and more.</a:t>
            </a:r>
            <a:endParaRPr/>
          </a:p>
          <a:p>
            <a:pPr indent="0" lvl="0" marL="0" rtl="0" algn="l">
              <a:lnSpc>
                <a:spcPct val="90000"/>
              </a:lnSpc>
              <a:spcBef>
                <a:spcPts val="1000"/>
              </a:spcBef>
              <a:spcAft>
                <a:spcPts val="0"/>
              </a:spcAft>
              <a:buClr>
                <a:schemeClr val="dk1"/>
              </a:buClr>
              <a:buSzPct val="100000"/>
              <a:buNone/>
            </a:pPr>
            <a:r>
              <a:t/>
            </a:r>
            <a:endParaRPr sz="9600">
              <a:solidFill>
                <a:srgbClr val="FFFFFF"/>
              </a:solidFill>
            </a:endParaRPr>
          </a:p>
          <a:p>
            <a:pPr indent="0" lvl="0" marL="0" rtl="0" algn="l">
              <a:lnSpc>
                <a:spcPct val="90000"/>
              </a:lnSpc>
              <a:spcBef>
                <a:spcPts val="1000"/>
              </a:spcBef>
              <a:spcAft>
                <a:spcPts val="0"/>
              </a:spcAft>
              <a:buClr>
                <a:schemeClr val="dk1"/>
              </a:buClr>
              <a:buSzPct val="100000"/>
              <a:buNone/>
            </a:pPr>
            <a:r>
              <a:rPr b="1" lang="en-US" sz="9600">
                <a:solidFill>
                  <a:srgbClr val="FFFFFF"/>
                </a:solidFill>
              </a:rPr>
              <a:t>Earnings that Add Up</a:t>
            </a:r>
            <a:endParaRPr sz="9600">
              <a:solidFill>
                <a:srgbClr val="FFFFFF"/>
              </a:solidFill>
            </a:endParaRPr>
          </a:p>
          <a:p>
            <a:pPr indent="0" lvl="0" marL="0" rtl="0" algn="l">
              <a:lnSpc>
                <a:spcPct val="90000"/>
              </a:lnSpc>
              <a:spcBef>
                <a:spcPts val="0"/>
              </a:spcBef>
              <a:spcAft>
                <a:spcPts val="0"/>
              </a:spcAft>
              <a:buClr>
                <a:schemeClr val="dk1"/>
              </a:buClr>
              <a:buSzPct val="100000"/>
              <a:buNone/>
            </a:pPr>
            <a:r>
              <a:rPr lang="en-US" sz="9600">
                <a:solidFill>
                  <a:srgbClr val="FFFFFF"/>
                </a:solidFill>
              </a:rPr>
              <a:t>A percentage of each gift card purchased goes directly to your personal account to be used to</a:t>
            </a:r>
            <a:endParaRPr/>
          </a:p>
          <a:p>
            <a:pPr indent="0" lvl="0" marL="0" rtl="0" algn="l">
              <a:lnSpc>
                <a:spcPct val="90000"/>
              </a:lnSpc>
              <a:spcBef>
                <a:spcPts val="0"/>
              </a:spcBef>
              <a:spcAft>
                <a:spcPts val="0"/>
              </a:spcAft>
              <a:buClr>
                <a:schemeClr val="dk1"/>
              </a:buClr>
              <a:buSzPct val="100000"/>
              <a:buNone/>
            </a:pPr>
            <a:r>
              <a:rPr lang="en-US" sz="9600">
                <a:solidFill>
                  <a:srgbClr val="FFFFFF"/>
                </a:solidFill>
              </a:rPr>
              <a:t>pay band expenses for your child.</a:t>
            </a:r>
            <a:endParaRPr/>
          </a:p>
          <a:p>
            <a:pPr indent="0" lvl="0" marL="0" rtl="0" algn="l">
              <a:lnSpc>
                <a:spcPct val="90000"/>
              </a:lnSpc>
              <a:spcBef>
                <a:spcPts val="1000"/>
              </a:spcBef>
              <a:spcAft>
                <a:spcPts val="0"/>
              </a:spcAft>
              <a:buClr>
                <a:schemeClr val="dk1"/>
              </a:buClr>
              <a:buSzPct val="100000"/>
              <a:buNone/>
            </a:pPr>
            <a:r>
              <a:t/>
            </a:r>
            <a:endParaRPr sz="9600">
              <a:solidFill>
                <a:srgbClr val="FFFFFF"/>
              </a:solidFill>
            </a:endParaRPr>
          </a:p>
          <a:p>
            <a:pPr indent="0" lvl="0" marL="0" rtl="0" algn="l">
              <a:lnSpc>
                <a:spcPct val="90000"/>
              </a:lnSpc>
              <a:spcBef>
                <a:spcPts val="1000"/>
              </a:spcBef>
              <a:spcAft>
                <a:spcPts val="0"/>
              </a:spcAft>
              <a:buClr>
                <a:schemeClr val="dk1"/>
              </a:buClr>
              <a:buSzPct val="100000"/>
              <a:buNone/>
            </a:pPr>
            <a:r>
              <a:rPr b="1" lang="en-US" sz="9600">
                <a:solidFill>
                  <a:srgbClr val="FFFFFF"/>
                </a:solidFill>
              </a:rPr>
              <a:t>Fundraising Made Easy</a:t>
            </a:r>
            <a:endParaRPr sz="9600">
              <a:solidFill>
                <a:srgbClr val="FFFFFF"/>
              </a:solidFill>
            </a:endParaRPr>
          </a:p>
          <a:p>
            <a:pPr indent="0" lvl="0" marL="0" rtl="0" algn="l">
              <a:lnSpc>
                <a:spcPct val="90000"/>
              </a:lnSpc>
              <a:spcBef>
                <a:spcPts val="1000"/>
              </a:spcBef>
              <a:spcAft>
                <a:spcPts val="0"/>
              </a:spcAft>
              <a:buClr>
                <a:schemeClr val="dk1"/>
              </a:buClr>
              <a:buSzPct val="100000"/>
              <a:buNone/>
            </a:pPr>
            <a:r>
              <a:rPr lang="en-US" sz="9600">
                <a:solidFill>
                  <a:srgbClr val="FFFFFF"/>
                </a:solidFill>
              </a:rPr>
              <a:t>Raise the money your group needs with no soliciting or selling.</a:t>
            </a:r>
            <a:endParaRPr/>
          </a:p>
          <a:p>
            <a:pPr indent="0" lvl="0" marL="0" rtl="0" algn="l">
              <a:lnSpc>
                <a:spcPct val="90000"/>
              </a:lnSpc>
              <a:spcBef>
                <a:spcPts val="1000"/>
              </a:spcBef>
              <a:spcAft>
                <a:spcPts val="0"/>
              </a:spcAft>
              <a:buClr>
                <a:schemeClr val="dk1"/>
              </a:buClr>
              <a:buSzPct val="100000"/>
              <a:buNone/>
            </a:pPr>
            <a:r>
              <a:t/>
            </a:r>
            <a:endParaRPr sz="600">
              <a:solidFill>
                <a:srgbClr val="FFFFFF"/>
              </a:solidFill>
            </a:endParaRPr>
          </a:p>
        </p:txBody>
      </p:sp>
      <p:sp>
        <p:nvSpPr>
          <p:cNvPr id="99" name="Google Shape;99;p5"/>
          <p:cNvSpPr/>
          <p:nvPr/>
        </p:nvSpPr>
        <p:spPr>
          <a:xfrm>
            <a:off x="6390589" y="1062544"/>
            <a:ext cx="4756162" cy="47561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0" name="Google Shape;100;p5"/>
          <p:cNvPicPr preferRelativeResize="0"/>
          <p:nvPr/>
        </p:nvPicPr>
        <p:blipFill rotWithShape="1">
          <a:blip r:embed="rId3">
            <a:alphaModFix/>
          </a:blip>
          <a:srcRect b="0" l="0" r="0" t="0"/>
          <a:stretch/>
        </p:blipFill>
        <p:spPr>
          <a:xfrm>
            <a:off x="6920559" y="2777100"/>
            <a:ext cx="3737164" cy="13180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6"/>
          <p:cNvSpPr/>
          <p:nvPr/>
        </p:nvSpPr>
        <p:spPr>
          <a:xfrm>
            <a:off x="0" y="0"/>
            <a:ext cx="546854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 name="Google Shape;106;p6"/>
          <p:cNvSpPr txBox="1"/>
          <p:nvPr>
            <p:ph type="title"/>
          </p:nvPr>
        </p:nvSpPr>
        <p:spPr>
          <a:xfrm>
            <a:off x="633378" y="345559"/>
            <a:ext cx="4225290" cy="5578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E75B5"/>
              </a:buClr>
              <a:buSzPts val="5400"/>
              <a:buNone/>
            </a:pPr>
            <a:r>
              <a:rPr b="1" lang="en-US">
                <a:solidFill>
                  <a:srgbClr val="FFFFFF"/>
                </a:solidFill>
                <a:latin typeface="Arial"/>
                <a:ea typeface="Arial"/>
                <a:cs typeface="Arial"/>
                <a:sym typeface="Arial"/>
              </a:rPr>
              <a:t>Examples of Participating companies</a:t>
            </a:r>
            <a:endParaRPr>
              <a:solidFill>
                <a:srgbClr val="FFFFFF"/>
              </a:solidFill>
              <a:latin typeface="Arial"/>
              <a:ea typeface="Arial"/>
              <a:cs typeface="Arial"/>
              <a:sym typeface="Arial"/>
            </a:endParaRPr>
          </a:p>
        </p:txBody>
      </p:sp>
      <p:graphicFrame>
        <p:nvGraphicFramePr>
          <p:cNvPr id="107" name="Google Shape;107;p6"/>
          <p:cNvGraphicFramePr/>
          <p:nvPr/>
        </p:nvGraphicFramePr>
        <p:xfrm>
          <a:off x="5735062" y="324786"/>
          <a:ext cx="3000000" cy="3000000"/>
        </p:xfrm>
        <a:graphic>
          <a:graphicData uri="http://schemas.openxmlformats.org/drawingml/2006/table">
            <a:tbl>
              <a:tblPr bandRow="1" firstCol="1" firstRow="1">
                <a:noFill/>
                <a:tableStyleId>{34085348-8B5D-4B6F-874A-78A77FBAA87C}</a:tableStyleId>
              </a:tblPr>
              <a:tblGrid>
                <a:gridCol w="1711325"/>
                <a:gridCol w="742950"/>
              </a:tblGrid>
              <a:tr h="228600">
                <a:tc gridSpan="2">
                  <a:txBody>
                    <a:bodyPr/>
                    <a:lstStyle/>
                    <a:p>
                      <a:pPr indent="0" lvl="0" marL="0" marR="0" rtl="0" algn="ctr">
                        <a:lnSpc>
                          <a:spcPct val="107000"/>
                        </a:lnSpc>
                        <a:spcBef>
                          <a:spcPts val="0"/>
                        </a:spcBef>
                        <a:spcAft>
                          <a:spcPts val="0"/>
                        </a:spcAft>
                        <a:buNone/>
                      </a:pPr>
                      <a:r>
                        <a:rPr lang="en-US" sz="1800" u="none" cap="none" strike="noStrike"/>
                        <a:t>GROCERIES</a:t>
                      </a:r>
                      <a:endParaRPr sz="1100" u="none" cap="none" strike="noStrike">
                        <a:latin typeface="Calibri"/>
                        <a:ea typeface="Calibri"/>
                        <a:cs typeface="Calibri"/>
                        <a:sym typeface="Calibri"/>
                      </a:endParaRPr>
                    </a:p>
                  </a:txBody>
                  <a:tcPr marT="0" marB="0" marR="68575" marL="68575"/>
                </a:tc>
                <a:tc hMerge="1"/>
              </a:tr>
              <a:tr h="228600">
                <a:tc>
                  <a:txBody>
                    <a:bodyPr/>
                    <a:lstStyle/>
                    <a:p>
                      <a:pPr indent="0" lvl="0" marL="0" marR="0" rtl="0" algn="l">
                        <a:lnSpc>
                          <a:spcPct val="107000"/>
                        </a:lnSpc>
                        <a:spcBef>
                          <a:spcPts val="0"/>
                        </a:spcBef>
                        <a:spcAft>
                          <a:spcPts val="0"/>
                        </a:spcAft>
                        <a:buNone/>
                      </a:pPr>
                      <a:r>
                        <a:rPr lang="en-US" sz="1800" u="none" cap="none" strike="noStrike"/>
                        <a:t>Acme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Giant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Safeway</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Walmart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2.5%</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Walgreens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5%</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CVS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6%</a:t>
                      </a:r>
                      <a:endParaRPr sz="1100" u="none" cap="none" strike="noStrike">
                        <a:latin typeface="Calibri"/>
                        <a:ea typeface="Calibri"/>
                        <a:cs typeface="Calibri"/>
                        <a:sym typeface="Calibri"/>
                      </a:endParaRPr>
                    </a:p>
                  </a:txBody>
                  <a:tcPr marT="0" marB="0" marR="68575" marL="68575"/>
                </a:tc>
              </a:tr>
            </a:tbl>
          </a:graphicData>
        </a:graphic>
      </p:graphicFrame>
      <p:graphicFrame>
        <p:nvGraphicFramePr>
          <p:cNvPr id="108" name="Google Shape;108;p6"/>
          <p:cNvGraphicFramePr/>
          <p:nvPr/>
        </p:nvGraphicFramePr>
        <p:xfrm>
          <a:off x="8455851" y="345559"/>
          <a:ext cx="3000000" cy="3000000"/>
        </p:xfrm>
        <a:graphic>
          <a:graphicData uri="http://schemas.openxmlformats.org/drawingml/2006/table">
            <a:tbl>
              <a:tblPr bandRow="1" firstCol="1" firstRow="1">
                <a:noFill/>
                <a:tableStyleId>{34085348-8B5D-4B6F-874A-78A77FBAA87C}</a:tableStyleId>
              </a:tblPr>
              <a:tblGrid>
                <a:gridCol w="2184725"/>
                <a:gridCol w="948475"/>
              </a:tblGrid>
              <a:tr h="259325">
                <a:tc gridSpan="2">
                  <a:txBody>
                    <a:bodyPr/>
                    <a:lstStyle/>
                    <a:p>
                      <a:pPr indent="0" lvl="0" marL="0" marR="0" rtl="0" algn="ctr">
                        <a:lnSpc>
                          <a:spcPct val="107000"/>
                        </a:lnSpc>
                        <a:spcBef>
                          <a:spcPts val="0"/>
                        </a:spcBef>
                        <a:spcAft>
                          <a:spcPts val="0"/>
                        </a:spcAft>
                        <a:buNone/>
                      </a:pPr>
                      <a:r>
                        <a:rPr lang="en-US" sz="1800" u="none" cap="none" strike="noStrike"/>
                        <a:t>ENTERTAINMENT/TRAVEL</a:t>
                      </a:r>
                      <a:endParaRPr sz="1100" u="none" cap="none" strike="noStrike">
                        <a:latin typeface="Calibri"/>
                        <a:ea typeface="Calibri"/>
                        <a:cs typeface="Calibri"/>
                        <a:sym typeface="Calibri"/>
                      </a:endParaRPr>
                    </a:p>
                  </a:txBody>
                  <a:tcPr marT="0" marB="0" marR="68575" marL="68575"/>
                </a:tc>
                <a:tc hMerge="1"/>
              </a:tr>
              <a:tr h="259325">
                <a:tc>
                  <a:txBody>
                    <a:bodyPr/>
                    <a:lstStyle/>
                    <a:p>
                      <a:pPr indent="0" lvl="0" marL="0" marR="0" rtl="0" algn="l">
                        <a:lnSpc>
                          <a:spcPct val="107000"/>
                        </a:lnSpc>
                        <a:spcBef>
                          <a:spcPts val="0"/>
                        </a:spcBef>
                        <a:spcAft>
                          <a:spcPts val="0"/>
                        </a:spcAft>
                        <a:buNone/>
                      </a:pPr>
                      <a:r>
                        <a:rPr lang="en-US" sz="1800" u="none" cap="none" strike="noStrike"/>
                        <a:t>iTunes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5%</a:t>
                      </a:r>
                      <a:endParaRPr sz="1100" u="none" cap="none" strike="noStrike">
                        <a:latin typeface="Calibri"/>
                        <a:ea typeface="Calibri"/>
                        <a:cs typeface="Calibri"/>
                        <a:sym typeface="Calibri"/>
                      </a:endParaRPr>
                    </a:p>
                  </a:txBody>
                  <a:tcPr marT="0" marB="0" marR="68575" marL="68575"/>
                </a:tc>
              </a:tr>
              <a:tr h="259325">
                <a:tc>
                  <a:txBody>
                    <a:bodyPr/>
                    <a:lstStyle/>
                    <a:p>
                      <a:pPr indent="0" lvl="0" marL="0" marR="0" rtl="0" algn="l">
                        <a:lnSpc>
                          <a:spcPct val="107000"/>
                        </a:lnSpc>
                        <a:spcBef>
                          <a:spcPts val="0"/>
                        </a:spcBef>
                        <a:spcAft>
                          <a:spcPts val="0"/>
                        </a:spcAft>
                        <a:buNone/>
                      </a:pPr>
                      <a:r>
                        <a:rPr lang="en-US" sz="1800" u="none" cap="none" strike="noStrike"/>
                        <a:t>Xbox</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6%</a:t>
                      </a:r>
                      <a:endParaRPr sz="1100" u="none" cap="none" strike="noStrike">
                        <a:latin typeface="Calibri"/>
                        <a:ea typeface="Calibri"/>
                        <a:cs typeface="Calibri"/>
                        <a:sym typeface="Calibri"/>
                      </a:endParaRPr>
                    </a:p>
                  </a:txBody>
                  <a:tcPr marT="0" marB="0" marR="68575" marL="68575"/>
                </a:tc>
              </a:tr>
              <a:tr h="259325">
                <a:tc>
                  <a:txBody>
                    <a:bodyPr/>
                    <a:lstStyle/>
                    <a:p>
                      <a:pPr indent="0" lvl="0" marL="0" marR="0" rtl="0" algn="l">
                        <a:lnSpc>
                          <a:spcPct val="107000"/>
                        </a:lnSpc>
                        <a:spcBef>
                          <a:spcPts val="0"/>
                        </a:spcBef>
                        <a:spcAft>
                          <a:spcPts val="0"/>
                        </a:spcAft>
                        <a:buNone/>
                      </a:pPr>
                      <a:r>
                        <a:rPr lang="en-US" sz="1800" u="none" cap="none" strike="noStrike"/>
                        <a:t>AMC</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8%</a:t>
                      </a:r>
                      <a:endParaRPr sz="1100" u="none" cap="none" strike="noStrike">
                        <a:latin typeface="Calibri"/>
                        <a:ea typeface="Calibri"/>
                        <a:cs typeface="Calibri"/>
                        <a:sym typeface="Calibri"/>
                      </a:endParaRPr>
                    </a:p>
                  </a:txBody>
                  <a:tcPr marT="0" marB="0" marR="68575" marL="68575"/>
                </a:tc>
              </a:tr>
              <a:tr h="259325">
                <a:tc>
                  <a:txBody>
                    <a:bodyPr/>
                    <a:lstStyle/>
                    <a:p>
                      <a:pPr indent="0" lvl="0" marL="0" marR="0" rtl="0" algn="l">
                        <a:lnSpc>
                          <a:spcPct val="107000"/>
                        </a:lnSpc>
                        <a:spcBef>
                          <a:spcPts val="0"/>
                        </a:spcBef>
                        <a:spcAft>
                          <a:spcPts val="0"/>
                        </a:spcAft>
                        <a:buNone/>
                      </a:pPr>
                      <a:r>
                        <a:rPr lang="en-US" sz="1800" u="none" cap="none" strike="noStrike"/>
                        <a:t>Regal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8%</a:t>
                      </a:r>
                      <a:endParaRPr sz="1100" u="none" cap="none" strike="noStrike">
                        <a:latin typeface="Calibri"/>
                        <a:ea typeface="Calibri"/>
                        <a:cs typeface="Calibri"/>
                        <a:sym typeface="Calibri"/>
                      </a:endParaRPr>
                    </a:p>
                  </a:txBody>
                  <a:tcPr marT="0" marB="0" marR="68575" marL="68575"/>
                </a:tc>
              </a:tr>
              <a:tr h="259325">
                <a:tc>
                  <a:txBody>
                    <a:bodyPr/>
                    <a:lstStyle/>
                    <a:p>
                      <a:pPr indent="0" lvl="0" marL="0" marR="0" rtl="0" algn="l">
                        <a:lnSpc>
                          <a:spcPct val="107000"/>
                        </a:lnSpc>
                        <a:spcBef>
                          <a:spcPts val="0"/>
                        </a:spcBef>
                        <a:spcAft>
                          <a:spcPts val="0"/>
                        </a:spcAft>
                        <a:buNone/>
                      </a:pPr>
                      <a:r>
                        <a:rPr lang="en-US" sz="1800" u="none" cap="none" strike="noStrike"/>
                        <a:t>Hilton Hotels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2%</a:t>
                      </a:r>
                      <a:endParaRPr sz="1100" u="none" cap="none" strike="noStrike">
                        <a:latin typeface="Calibri"/>
                        <a:ea typeface="Calibri"/>
                        <a:cs typeface="Calibri"/>
                        <a:sym typeface="Calibri"/>
                      </a:endParaRPr>
                    </a:p>
                  </a:txBody>
                  <a:tcPr marT="0" marB="0" marR="68575" marL="68575"/>
                </a:tc>
              </a:tr>
              <a:tr h="394925">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Marriott Hotels</a:t>
                      </a:r>
                      <a:endParaRPr sz="1800" u="none" cap="none" strike="noStrike">
                        <a:latin typeface="Arial"/>
                        <a:ea typeface="Arial"/>
                        <a:cs typeface="Arial"/>
                        <a:sym typeface="Arial"/>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6%</a:t>
                      </a:r>
                      <a:endParaRPr/>
                    </a:p>
                  </a:txBody>
                  <a:tcPr marT="0" marB="0" marR="68575" marL="68575"/>
                </a:tc>
              </a:tr>
            </a:tbl>
          </a:graphicData>
        </a:graphic>
      </p:graphicFrame>
      <p:graphicFrame>
        <p:nvGraphicFramePr>
          <p:cNvPr id="109" name="Google Shape;109;p6"/>
          <p:cNvGraphicFramePr/>
          <p:nvPr/>
        </p:nvGraphicFramePr>
        <p:xfrm>
          <a:off x="5735062" y="3342116"/>
          <a:ext cx="3000000" cy="3000000"/>
        </p:xfrm>
        <a:graphic>
          <a:graphicData uri="http://schemas.openxmlformats.org/drawingml/2006/table">
            <a:tbl>
              <a:tblPr bandRow="1" firstCol="1" firstRow="1">
                <a:noFill/>
                <a:tableStyleId>{34085348-8B5D-4B6F-874A-78A77FBAA87C}</a:tableStyleId>
              </a:tblPr>
              <a:tblGrid>
                <a:gridCol w="1881975"/>
                <a:gridCol w="683575"/>
              </a:tblGrid>
              <a:tr h="228600">
                <a:tc gridSpan="2">
                  <a:txBody>
                    <a:bodyPr/>
                    <a:lstStyle/>
                    <a:p>
                      <a:pPr indent="0" lvl="0" marL="0" marR="0" rtl="0" algn="ctr">
                        <a:lnSpc>
                          <a:spcPct val="107000"/>
                        </a:lnSpc>
                        <a:spcBef>
                          <a:spcPts val="0"/>
                        </a:spcBef>
                        <a:spcAft>
                          <a:spcPts val="0"/>
                        </a:spcAft>
                        <a:buNone/>
                      </a:pPr>
                      <a:r>
                        <a:rPr lang="en-US" sz="1800" u="none" cap="none" strike="noStrike"/>
                        <a:t>RESTAURANTS</a:t>
                      </a:r>
                      <a:endParaRPr sz="1100" u="none" cap="none" strike="noStrike">
                        <a:latin typeface="Calibri"/>
                        <a:ea typeface="Calibri"/>
                        <a:cs typeface="Calibri"/>
                        <a:sym typeface="Calibri"/>
                      </a:endParaRPr>
                    </a:p>
                  </a:txBody>
                  <a:tcPr marT="0" marB="0" marR="68575" marL="68575"/>
                </a:tc>
                <a:tc hMerge="1"/>
              </a:tr>
              <a:tr h="228600">
                <a:tc>
                  <a:txBody>
                    <a:bodyPr/>
                    <a:lstStyle/>
                    <a:p>
                      <a:pPr indent="0" lvl="0" marL="0" marR="0" rtl="0" algn="l">
                        <a:lnSpc>
                          <a:spcPct val="107000"/>
                        </a:lnSpc>
                        <a:spcBef>
                          <a:spcPts val="0"/>
                        </a:spcBef>
                        <a:spcAft>
                          <a:spcPts val="0"/>
                        </a:spcAft>
                        <a:buNone/>
                      </a:pPr>
                      <a:r>
                        <a:rPr lang="en-US" sz="1800" u="none" cap="none" strike="noStrike">
                          <a:latin typeface="Calibri"/>
                          <a:ea typeface="Calibri"/>
                          <a:cs typeface="Calibri"/>
                          <a:sym typeface="Calibri"/>
                        </a:rPr>
                        <a:t>Starbucks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7%</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Panera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8%</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Outback</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10%</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Chipotle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10%</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Dunkin Donuts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3%</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Five Guys</a:t>
                      </a:r>
                      <a:endParaRPr sz="1100" u="none" cap="none" strike="noStrike">
                        <a:latin typeface="Arial"/>
                        <a:ea typeface="Arial"/>
                        <a:cs typeface="Arial"/>
                        <a:sym typeface="Arial"/>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7.5%</a:t>
                      </a:r>
                      <a:endParaRPr sz="1100" u="none" cap="none" strike="noStrike">
                        <a:latin typeface="Calibri"/>
                        <a:ea typeface="Calibri"/>
                        <a:cs typeface="Calibri"/>
                        <a:sym typeface="Calibri"/>
                      </a:endParaRPr>
                    </a:p>
                  </a:txBody>
                  <a:tcPr marT="0" marB="0" marR="68575" marL="68575"/>
                </a:tc>
              </a:tr>
            </a:tbl>
          </a:graphicData>
        </a:graphic>
      </p:graphicFrame>
      <p:graphicFrame>
        <p:nvGraphicFramePr>
          <p:cNvPr id="110" name="Google Shape;110;p6"/>
          <p:cNvGraphicFramePr/>
          <p:nvPr/>
        </p:nvGraphicFramePr>
        <p:xfrm>
          <a:off x="8657295" y="3332308"/>
          <a:ext cx="3000000" cy="3000000"/>
        </p:xfrm>
        <a:graphic>
          <a:graphicData uri="http://schemas.openxmlformats.org/drawingml/2006/table">
            <a:tbl>
              <a:tblPr bandRow="1" firstCol="1" firstRow="1">
                <a:noFill/>
                <a:tableStyleId>{34085348-8B5D-4B6F-874A-78A77FBAA87C}</a:tableStyleId>
              </a:tblPr>
              <a:tblGrid>
                <a:gridCol w="1881975"/>
                <a:gridCol w="683575"/>
              </a:tblGrid>
              <a:tr h="228600">
                <a:tc gridSpan="2">
                  <a:txBody>
                    <a:bodyPr/>
                    <a:lstStyle/>
                    <a:p>
                      <a:pPr indent="0" lvl="0" marL="0" marR="0" rtl="0" algn="ctr">
                        <a:lnSpc>
                          <a:spcPct val="107000"/>
                        </a:lnSpc>
                        <a:spcBef>
                          <a:spcPts val="0"/>
                        </a:spcBef>
                        <a:spcAft>
                          <a:spcPts val="0"/>
                        </a:spcAft>
                        <a:buNone/>
                      </a:pPr>
                      <a:r>
                        <a:rPr lang="en-US" sz="1800" u="none" cap="none" strike="noStrike"/>
                        <a:t>RETAIL STORES</a:t>
                      </a:r>
                      <a:endParaRPr sz="1100" u="none" cap="none" strike="noStrike">
                        <a:latin typeface="Calibri"/>
                        <a:ea typeface="Calibri"/>
                        <a:cs typeface="Calibri"/>
                        <a:sym typeface="Calibri"/>
                      </a:endParaRPr>
                    </a:p>
                  </a:txBody>
                  <a:tcPr marT="0" marB="0" marR="68575" marL="68575"/>
                </a:tc>
                <a:tc hMerge="1"/>
              </a:tr>
              <a:tr h="228600">
                <a:tc>
                  <a:txBody>
                    <a:bodyPr/>
                    <a:lstStyle/>
                    <a:p>
                      <a:pPr indent="0" lvl="0" marL="0" marR="0" rtl="0" algn="l">
                        <a:lnSpc>
                          <a:spcPct val="107000"/>
                        </a:lnSpc>
                        <a:spcBef>
                          <a:spcPts val="0"/>
                        </a:spcBef>
                        <a:spcAft>
                          <a:spcPts val="0"/>
                        </a:spcAft>
                        <a:buNone/>
                      </a:pPr>
                      <a:r>
                        <a:rPr lang="en-US" sz="1800" u="none" cap="none" strike="noStrike">
                          <a:latin typeface="Calibri"/>
                          <a:ea typeface="Calibri"/>
                          <a:cs typeface="Calibri"/>
                          <a:sym typeface="Calibri"/>
                        </a:rPr>
                        <a:t>Gap</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14%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Old Navy</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14%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Kohl’s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Home Depot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4%</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t>Total Wine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7%</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Amazon</a:t>
                      </a:r>
                      <a:endParaRPr sz="1100" u="none" cap="none" strike="noStrike">
                        <a:latin typeface="Arial"/>
                        <a:ea typeface="Arial"/>
                        <a:cs typeface="Arial"/>
                        <a:sym typeface="Arial"/>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t>2.5%</a:t>
                      </a:r>
                      <a:endParaRPr sz="1100" u="none" cap="none" strike="noStrike">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WaWa</a:t>
                      </a:r>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1%</a:t>
                      </a:r>
                      <a:endParaRPr/>
                    </a:p>
                  </a:txBody>
                  <a:tcPr marT="0" marB="0" marR="68575" marL="6857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7"/>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7" name="Google Shape;117;p7"/>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400"/>
              <a:buFont typeface="Calibri"/>
              <a:buNone/>
            </a:pPr>
            <a:r>
              <a:rPr b="1" lang="en-US">
                <a:solidFill>
                  <a:srgbClr val="FFFFFF"/>
                </a:solidFill>
              </a:rPr>
              <a:t>How does it work?</a:t>
            </a:r>
            <a:r>
              <a:rPr lang="en-US">
                <a:solidFill>
                  <a:srgbClr val="FFFFFF"/>
                </a:solidFill>
              </a:rPr>
              <a:t>	</a:t>
            </a:r>
            <a:endParaRPr/>
          </a:p>
        </p:txBody>
      </p:sp>
      <p:sp>
        <p:nvSpPr>
          <p:cNvPr id="118" name="Google Shape;118;p7"/>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19" name="Google Shape;119;p7"/>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1800"/>
              <a:t>Three types of purchases</a:t>
            </a:r>
            <a:endParaRPr/>
          </a:p>
          <a:p>
            <a:pPr indent="-50800" lvl="0" marL="228600" rtl="0" algn="l">
              <a:lnSpc>
                <a:spcPct val="90000"/>
              </a:lnSpc>
              <a:spcBef>
                <a:spcPts val="0"/>
              </a:spcBef>
              <a:spcAft>
                <a:spcPts val="0"/>
              </a:spcAft>
              <a:buClr>
                <a:schemeClr val="dk1"/>
              </a:buClr>
              <a:buSzPts val="2800"/>
              <a:buNone/>
            </a:pPr>
            <a:r>
              <a:t/>
            </a:r>
            <a:endParaRPr sz="1800"/>
          </a:p>
          <a:p>
            <a:pPr indent="-228600" lvl="1" marL="685800" rtl="0" algn="l">
              <a:lnSpc>
                <a:spcPct val="90000"/>
              </a:lnSpc>
              <a:spcBef>
                <a:spcPts val="500"/>
              </a:spcBef>
              <a:spcAft>
                <a:spcPts val="0"/>
              </a:spcAft>
              <a:buClr>
                <a:schemeClr val="dk1"/>
              </a:buClr>
              <a:buSzPts val="2400"/>
              <a:buChar char="•"/>
            </a:pPr>
            <a:r>
              <a:rPr lang="en-US" sz="1800"/>
              <a:t>Physical Gift cards</a:t>
            </a:r>
            <a:endParaRPr/>
          </a:p>
          <a:p>
            <a:pPr indent="-228600" lvl="2" marL="1143000" rtl="0" algn="l">
              <a:lnSpc>
                <a:spcPct val="90000"/>
              </a:lnSpc>
              <a:spcBef>
                <a:spcPts val="500"/>
              </a:spcBef>
              <a:spcAft>
                <a:spcPts val="0"/>
              </a:spcAft>
              <a:buSzPts val="2400"/>
              <a:buChar char="•"/>
            </a:pPr>
            <a:r>
              <a:rPr lang="en-US" sz="1800"/>
              <a:t>Place the order through the app</a:t>
            </a:r>
            <a:endParaRPr/>
          </a:p>
          <a:p>
            <a:pPr indent="-228600" lvl="2" marL="1143000" rtl="0" algn="l">
              <a:lnSpc>
                <a:spcPct val="90000"/>
              </a:lnSpc>
              <a:spcBef>
                <a:spcPts val="500"/>
              </a:spcBef>
              <a:spcAft>
                <a:spcPts val="0"/>
              </a:spcAft>
              <a:buSzPts val="2400"/>
              <a:buChar char="•"/>
            </a:pPr>
            <a:r>
              <a:rPr lang="en-US" sz="1800"/>
              <a:t>Orders are placed once a month</a:t>
            </a:r>
            <a:endParaRPr/>
          </a:p>
          <a:p>
            <a:pPr indent="-228600" lvl="2" marL="1143000" rtl="0" algn="l">
              <a:lnSpc>
                <a:spcPct val="90000"/>
              </a:lnSpc>
              <a:spcBef>
                <a:spcPts val="500"/>
              </a:spcBef>
              <a:spcAft>
                <a:spcPts val="0"/>
              </a:spcAft>
              <a:buSzPts val="2400"/>
              <a:buChar char="•"/>
            </a:pPr>
            <a:r>
              <a:rPr lang="en-US" sz="1800"/>
              <a:t>Physical cards delivered to participants</a:t>
            </a:r>
            <a:endParaRPr/>
          </a:p>
          <a:p>
            <a:pPr indent="-76200" lvl="2" marL="1143000" rtl="0" algn="l">
              <a:lnSpc>
                <a:spcPct val="90000"/>
              </a:lnSpc>
              <a:spcBef>
                <a:spcPts val="500"/>
              </a:spcBef>
              <a:spcAft>
                <a:spcPts val="0"/>
              </a:spcAft>
              <a:buSzPts val="2400"/>
              <a:buNone/>
            </a:pPr>
            <a:r>
              <a:t/>
            </a:r>
            <a:endParaRPr sz="1800"/>
          </a:p>
          <a:p>
            <a:pPr indent="-228600" lvl="1" marL="685800" rtl="0" algn="l">
              <a:lnSpc>
                <a:spcPct val="90000"/>
              </a:lnSpc>
              <a:spcBef>
                <a:spcPts val="500"/>
              </a:spcBef>
              <a:spcAft>
                <a:spcPts val="0"/>
              </a:spcAft>
              <a:buClr>
                <a:schemeClr val="dk1"/>
              </a:buClr>
              <a:buSzPts val="2400"/>
              <a:buChar char="•"/>
            </a:pPr>
            <a:r>
              <a:rPr lang="en-US" sz="1800"/>
              <a:t>eGift cards</a:t>
            </a:r>
            <a:endParaRPr/>
          </a:p>
          <a:p>
            <a:pPr indent="-228600" lvl="2" marL="1143000" rtl="0" algn="l">
              <a:lnSpc>
                <a:spcPct val="90000"/>
              </a:lnSpc>
              <a:spcBef>
                <a:spcPts val="500"/>
              </a:spcBef>
              <a:spcAft>
                <a:spcPts val="0"/>
              </a:spcAft>
              <a:buSzPts val="2400"/>
              <a:buChar char="•"/>
            </a:pPr>
            <a:r>
              <a:rPr lang="en-US" sz="1800"/>
              <a:t>Purchase an ecard through the app</a:t>
            </a:r>
            <a:endParaRPr/>
          </a:p>
          <a:p>
            <a:pPr indent="-228600" lvl="2" marL="1143000" rtl="0" algn="l">
              <a:lnSpc>
                <a:spcPct val="90000"/>
              </a:lnSpc>
              <a:spcBef>
                <a:spcPts val="500"/>
              </a:spcBef>
              <a:spcAft>
                <a:spcPts val="0"/>
              </a:spcAft>
              <a:buSzPts val="2400"/>
              <a:buChar char="•"/>
            </a:pPr>
            <a:r>
              <a:rPr lang="en-US" sz="1800"/>
              <a:t>Ecard will be available within seconds for immediate use or future use</a:t>
            </a:r>
            <a:endParaRPr/>
          </a:p>
          <a:p>
            <a:pPr indent="-76200" lvl="2" marL="1143000" rtl="0" algn="l">
              <a:lnSpc>
                <a:spcPct val="90000"/>
              </a:lnSpc>
              <a:spcBef>
                <a:spcPts val="500"/>
              </a:spcBef>
              <a:spcAft>
                <a:spcPts val="0"/>
              </a:spcAft>
              <a:buSzPts val="2400"/>
              <a:buNone/>
            </a:pPr>
            <a:r>
              <a:t/>
            </a:r>
            <a:endParaRPr sz="1800"/>
          </a:p>
          <a:p>
            <a:pPr indent="-228600" lvl="1" marL="685800" rtl="0" algn="l">
              <a:lnSpc>
                <a:spcPct val="90000"/>
              </a:lnSpc>
              <a:spcBef>
                <a:spcPts val="500"/>
              </a:spcBef>
              <a:spcAft>
                <a:spcPts val="0"/>
              </a:spcAft>
              <a:buClr>
                <a:schemeClr val="dk1"/>
              </a:buClr>
              <a:buSzPts val="2400"/>
              <a:buChar char="•"/>
            </a:pPr>
            <a:r>
              <a:rPr lang="en-US" sz="1800"/>
              <a:t>Reload</a:t>
            </a:r>
            <a:endParaRPr/>
          </a:p>
          <a:p>
            <a:pPr indent="-228600" lvl="2" marL="1143000" rtl="0" algn="l">
              <a:lnSpc>
                <a:spcPct val="90000"/>
              </a:lnSpc>
              <a:spcBef>
                <a:spcPts val="500"/>
              </a:spcBef>
              <a:spcAft>
                <a:spcPts val="0"/>
              </a:spcAft>
              <a:buSzPts val="2400"/>
              <a:buChar char="•"/>
            </a:pPr>
            <a:r>
              <a:rPr lang="en-US" sz="1800"/>
              <a:t>Add money to a card previously purchased (physical gift card or ecard)</a:t>
            </a:r>
            <a:endParaRPr/>
          </a:p>
          <a:p>
            <a:pPr indent="-228600" lvl="2" marL="1143000" rtl="0" algn="l">
              <a:lnSpc>
                <a:spcPct val="90000"/>
              </a:lnSpc>
              <a:spcBef>
                <a:spcPts val="500"/>
              </a:spcBef>
              <a:spcAft>
                <a:spcPts val="0"/>
              </a:spcAft>
              <a:buSzPts val="2400"/>
              <a:buChar char="•"/>
            </a:pPr>
            <a:r>
              <a:rPr lang="en-US" sz="1800"/>
              <a:t>Funds available within seconds</a:t>
            </a:r>
            <a:endParaRPr/>
          </a:p>
          <a:p>
            <a:pPr indent="-228600" lvl="2" marL="1143000" rtl="0" algn="l">
              <a:lnSpc>
                <a:spcPct val="90000"/>
              </a:lnSpc>
              <a:spcBef>
                <a:spcPts val="500"/>
              </a:spcBef>
              <a:spcAft>
                <a:spcPts val="0"/>
              </a:spcAft>
              <a:buSzPts val="2400"/>
              <a:buChar char="•"/>
            </a:pPr>
            <a:r>
              <a:rPr lang="en-US" sz="1800"/>
              <a:t>Gift card must have been ordered through scrip</a:t>
            </a:r>
            <a:endParaRPr/>
          </a:p>
          <a:p>
            <a:pPr indent="-101600" lvl="2" marL="1143000" rtl="0" algn="l">
              <a:lnSpc>
                <a:spcPct val="90000"/>
              </a:lnSpc>
              <a:spcBef>
                <a:spcPts val="500"/>
              </a:spcBef>
              <a:spcAft>
                <a:spcPts val="0"/>
              </a:spcAft>
              <a:buClr>
                <a:schemeClr val="dk1"/>
              </a:buClr>
              <a:buSzPts val="2000"/>
              <a:buNone/>
            </a:pPr>
            <a: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cxnSp>
        <p:nvCxnSpPr>
          <p:cNvPr id="124" name="Google Shape;124;p8"/>
          <p:cNvCxnSpPr/>
          <p:nvPr/>
        </p:nvCxnSpPr>
        <p:spPr>
          <a:xfrm>
            <a:off x="0" y="272357"/>
            <a:ext cx="12188824" cy="0"/>
          </a:xfrm>
          <a:prstGeom prst="straightConnector1">
            <a:avLst/>
          </a:prstGeom>
          <a:noFill/>
          <a:ln cap="flat" cmpd="sng" w="50800">
            <a:solidFill>
              <a:srgbClr val="3F3F3F"/>
            </a:solidFill>
            <a:prstDash val="solid"/>
            <a:round/>
            <a:headEnd len="sm" w="sm" type="none"/>
            <a:tailEnd len="sm" w="sm" type="none"/>
          </a:ln>
        </p:spPr>
      </p:cxnSp>
      <p:sp>
        <p:nvSpPr>
          <p:cNvPr id="125" name="Google Shape;125;p8"/>
          <p:cNvSpPr/>
          <p:nvPr/>
        </p:nvSpPr>
        <p:spPr>
          <a:xfrm>
            <a:off x="0" y="368596"/>
            <a:ext cx="12192000" cy="173555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 name="Google Shape;126;p8"/>
          <p:cNvSpPr txBox="1"/>
          <p:nvPr>
            <p:ph type="title"/>
          </p:nvPr>
        </p:nvSpPr>
        <p:spPr>
          <a:xfrm>
            <a:off x="526073" y="489439"/>
            <a:ext cx="11139854" cy="9304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E75B5"/>
              </a:buClr>
              <a:buSzPts val="4800"/>
              <a:buNone/>
            </a:pPr>
            <a:r>
              <a:rPr b="1" lang="en-US" sz="5400">
                <a:solidFill>
                  <a:schemeClr val="lt1"/>
                </a:solidFill>
                <a:latin typeface="Arial"/>
                <a:ea typeface="Arial"/>
                <a:cs typeface="Arial"/>
                <a:sym typeface="Arial"/>
              </a:rPr>
              <a:t>Example of potential rebates</a:t>
            </a:r>
            <a:endParaRPr sz="5400">
              <a:solidFill>
                <a:schemeClr val="lt1"/>
              </a:solidFill>
              <a:latin typeface="Arial"/>
              <a:ea typeface="Arial"/>
              <a:cs typeface="Arial"/>
              <a:sym typeface="Arial"/>
            </a:endParaRPr>
          </a:p>
        </p:txBody>
      </p:sp>
      <p:cxnSp>
        <p:nvCxnSpPr>
          <p:cNvPr id="127" name="Google Shape;127;p8"/>
          <p:cNvCxnSpPr/>
          <p:nvPr/>
        </p:nvCxnSpPr>
        <p:spPr>
          <a:xfrm>
            <a:off x="4724400" y="1479733"/>
            <a:ext cx="2743200" cy="0"/>
          </a:xfrm>
          <a:prstGeom prst="straightConnector1">
            <a:avLst/>
          </a:prstGeom>
          <a:noFill/>
          <a:ln cap="flat" cmpd="sng" w="19050">
            <a:solidFill>
              <a:schemeClr val="lt1">
                <a:alpha val="74901"/>
              </a:schemeClr>
            </a:solidFill>
            <a:prstDash val="solid"/>
            <a:round/>
            <a:headEnd len="sm" w="sm" type="none"/>
            <a:tailEnd len="sm" w="sm" type="none"/>
          </a:ln>
        </p:spPr>
      </p:cxnSp>
      <p:cxnSp>
        <p:nvCxnSpPr>
          <p:cNvPr id="128" name="Google Shape;128;p8"/>
          <p:cNvCxnSpPr/>
          <p:nvPr/>
        </p:nvCxnSpPr>
        <p:spPr>
          <a:xfrm>
            <a:off x="0" y="2201402"/>
            <a:ext cx="12188824" cy="0"/>
          </a:xfrm>
          <a:prstGeom prst="straightConnector1">
            <a:avLst/>
          </a:prstGeom>
          <a:noFill/>
          <a:ln cap="flat" cmpd="sng" w="50800">
            <a:solidFill>
              <a:srgbClr val="3F3F3F"/>
            </a:solidFill>
            <a:prstDash val="solid"/>
            <a:round/>
            <a:headEnd len="sm" w="sm" type="none"/>
            <a:tailEnd len="sm" w="sm" type="none"/>
          </a:ln>
        </p:spPr>
      </p:cxnSp>
      <p:pic>
        <p:nvPicPr>
          <p:cNvPr id="129" name="Google Shape;129;p8"/>
          <p:cNvPicPr preferRelativeResize="0"/>
          <p:nvPr>
            <p:ph idx="1" type="body"/>
          </p:nvPr>
        </p:nvPicPr>
        <p:blipFill rotWithShape="1">
          <a:blip r:embed="rId3">
            <a:alphaModFix/>
          </a:blip>
          <a:srcRect b="0" l="0" r="0" t="0"/>
          <a:stretch/>
        </p:blipFill>
        <p:spPr>
          <a:xfrm>
            <a:off x="320040" y="2816804"/>
            <a:ext cx="11496821" cy="32191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 name="Google Shape;135;p9"/>
          <p:cNvSpPr/>
          <p:nvPr/>
        </p:nvSpPr>
        <p:spPr>
          <a:xfrm flipH="1" rot="5400000">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6" name="Google Shape;136;p9"/>
          <p:cNvSpPr/>
          <p:nvPr/>
        </p:nvSpPr>
        <p:spPr>
          <a:xfrm flipH="1" rot="5400000">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7" name="Google Shape;137;p9"/>
          <p:cNvSpPr/>
          <p:nvPr/>
        </p:nvSpPr>
        <p:spPr>
          <a:xfrm flipH="1" rot="5400000">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 name="Google Shape;138;p9"/>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9" name="Google Shape;139;p9"/>
          <p:cNvSpPr/>
          <p:nvPr/>
        </p:nvSpPr>
        <p:spPr>
          <a:xfrm flipH="1" rot="5400000">
            <a:off x="-1410095" y="1410079"/>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 name="Google Shape;140;p9"/>
          <p:cNvSpPr txBox="1"/>
          <p:nvPr>
            <p:ph type="title"/>
          </p:nvPr>
        </p:nvSpPr>
        <p:spPr>
          <a:xfrm>
            <a:off x="586478" y="1683756"/>
            <a:ext cx="3115265" cy="2396359"/>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2E75B5"/>
              </a:buClr>
              <a:buSzPts val="4800"/>
              <a:buFont typeface="Calibri"/>
              <a:buNone/>
            </a:pPr>
            <a:r>
              <a:rPr b="1" lang="en-US" sz="3100">
                <a:solidFill>
                  <a:srgbClr val="FFFFFF"/>
                </a:solidFill>
              </a:rPr>
              <a:t>Top Rebates Earned by Family</a:t>
            </a:r>
            <a:br>
              <a:rPr b="1" lang="en-US" sz="3100">
                <a:solidFill>
                  <a:srgbClr val="FFFFFF"/>
                </a:solidFill>
              </a:rPr>
            </a:br>
            <a:r>
              <a:rPr b="1" lang="en-US" sz="3100">
                <a:solidFill>
                  <a:srgbClr val="FFFFFF"/>
                </a:solidFill>
              </a:rPr>
              <a:t>9/1/2019 – 9/1/2020 </a:t>
            </a:r>
            <a:endParaRPr sz="3100">
              <a:solidFill>
                <a:srgbClr val="FFFFFF"/>
              </a:solidFill>
            </a:endParaRPr>
          </a:p>
        </p:txBody>
      </p:sp>
      <p:grpSp>
        <p:nvGrpSpPr>
          <p:cNvPr id="141" name="Google Shape;141;p9"/>
          <p:cNvGrpSpPr/>
          <p:nvPr/>
        </p:nvGrpSpPr>
        <p:grpSpPr>
          <a:xfrm>
            <a:off x="4905052" y="1464999"/>
            <a:ext cx="6666833" cy="4024801"/>
            <a:chOff x="0" y="714559"/>
            <a:chExt cx="6666833" cy="4024801"/>
          </a:xfrm>
        </p:grpSpPr>
        <p:sp>
          <p:nvSpPr>
            <p:cNvPr id="142" name="Google Shape;142;p9"/>
            <p:cNvSpPr/>
            <p:nvPr/>
          </p:nvSpPr>
          <p:spPr>
            <a:xfrm>
              <a:off x="0" y="714559"/>
              <a:ext cx="6666833" cy="608400"/>
            </a:xfrm>
            <a:prstGeom prst="roundRect">
              <a:avLst>
                <a:gd fmla="val 16667" name="adj"/>
              </a:avLst>
            </a:prstGeom>
            <a:gradFill>
              <a:gsLst>
                <a:gs pos="0">
                  <a:srgbClr val="2F6CD6"/>
                </a:gs>
                <a:gs pos="100000">
                  <a:srgbClr val="8FB2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txBox="1"/>
            <p:nvPr/>
          </p:nvSpPr>
          <p:spPr>
            <a:xfrm>
              <a:off x="29700" y="744259"/>
              <a:ext cx="6607433" cy="5490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lt1"/>
                  </a:solidFill>
                  <a:latin typeface="Arial"/>
                  <a:ea typeface="Arial"/>
                  <a:cs typeface="Arial"/>
                  <a:sym typeface="Arial"/>
                </a:rPr>
                <a:t>$658</a:t>
              </a:r>
              <a:endParaRPr/>
            </a:p>
          </p:txBody>
        </p:sp>
        <p:sp>
          <p:nvSpPr>
            <p:cNvPr id="144" name="Google Shape;144;p9"/>
            <p:cNvSpPr/>
            <p:nvPr/>
          </p:nvSpPr>
          <p:spPr>
            <a:xfrm>
              <a:off x="0" y="1397839"/>
              <a:ext cx="6666833" cy="608400"/>
            </a:xfrm>
            <a:prstGeom prst="roundRect">
              <a:avLst>
                <a:gd fmla="val 16667" name="adj"/>
              </a:avLst>
            </a:prstGeom>
            <a:gradFill>
              <a:gsLst>
                <a:gs pos="0">
                  <a:srgbClr val="30ACD0"/>
                </a:gs>
                <a:gs pos="100000">
                  <a:srgbClr val="92E9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txBox="1"/>
            <p:nvPr/>
          </p:nvSpPr>
          <p:spPr>
            <a:xfrm>
              <a:off x="29700" y="1427539"/>
              <a:ext cx="6607433" cy="5490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lt1"/>
                  </a:solidFill>
                  <a:latin typeface="Arial"/>
                  <a:ea typeface="Arial"/>
                  <a:cs typeface="Arial"/>
                  <a:sym typeface="Arial"/>
                </a:rPr>
                <a:t>$652</a:t>
              </a:r>
              <a:endParaRPr/>
            </a:p>
          </p:txBody>
        </p:sp>
        <p:sp>
          <p:nvSpPr>
            <p:cNvPr id="146" name="Google Shape;146;p9"/>
            <p:cNvSpPr/>
            <p:nvPr/>
          </p:nvSpPr>
          <p:spPr>
            <a:xfrm>
              <a:off x="0" y="2081119"/>
              <a:ext cx="6666833" cy="608400"/>
            </a:xfrm>
            <a:prstGeom prst="roundRect">
              <a:avLst>
                <a:gd fmla="val 16667" name="adj"/>
              </a:avLst>
            </a:prstGeom>
            <a:gradFill>
              <a:gsLst>
                <a:gs pos="0">
                  <a:srgbClr val="31CBB0"/>
                </a:gs>
                <a:gs pos="100000">
                  <a:srgbClr val="93FFEE"/>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txBox="1"/>
            <p:nvPr/>
          </p:nvSpPr>
          <p:spPr>
            <a:xfrm>
              <a:off x="29700" y="2110819"/>
              <a:ext cx="6607433" cy="5490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lt1"/>
                  </a:solidFill>
                  <a:latin typeface="Arial"/>
                  <a:ea typeface="Arial"/>
                  <a:cs typeface="Arial"/>
                  <a:sym typeface="Arial"/>
                </a:rPr>
                <a:t>$615</a:t>
              </a:r>
              <a:endParaRPr/>
            </a:p>
          </p:txBody>
        </p:sp>
        <p:sp>
          <p:nvSpPr>
            <p:cNvPr id="148" name="Google Shape;148;p9"/>
            <p:cNvSpPr/>
            <p:nvPr/>
          </p:nvSpPr>
          <p:spPr>
            <a:xfrm>
              <a:off x="0" y="2764400"/>
              <a:ext cx="6666833" cy="608400"/>
            </a:xfrm>
            <a:prstGeom prst="roundRect">
              <a:avLst>
                <a:gd fmla="val 16667" name="adj"/>
              </a:avLst>
            </a:prstGeom>
            <a:gradFill>
              <a:gsLst>
                <a:gs pos="0">
                  <a:srgbClr val="33C570"/>
                </a:gs>
                <a:gs pos="100000">
                  <a:srgbClr val="98FFB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txBox="1"/>
            <p:nvPr/>
          </p:nvSpPr>
          <p:spPr>
            <a:xfrm>
              <a:off x="29700" y="2794100"/>
              <a:ext cx="6607433" cy="5490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lt1"/>
                  </a:solidFill>
                  <a:latin typeface="Arial"/>
                  <a:ea typeface="Arial"/>
                  <a:cs typeface="Arial"/>
                  <a:sym typeface="Arial"/>
                </a:rPr>
                <a:t>$540</a:t>
              </a:r>
              <a:endParaRPr/>
            </a:p>
          </p:txBody>
        </p:sp>
        <p:sp>
          <p:nvSpPr>
            <p:cNvPr id="150" name="Google Shape;150;p9"/>
            <p:cNvSpPr/>
            <p:nvPr/>
          </p:nvSpPr>
          <p:spPr>
            <a:xfrm>
              <a:off x="0" y="3447680"/>
              <a:ext cx="6666833" cy="608400"/>
            </a:xfrm>
            <a:prstGeom prst="roundRect">
              <a:avLst>
                <a:gd fmla="val 16667" name="adj"/>
              </a:avLst>
            </a:prstGeom>
            <a:gradFill>
              <a:gsLst>
                <a:gs pos="0">
                  <a:srgbClr val="36BE36"/>
                </a:gs>
                <a:gs pos="100000">
                  <a:srgbClr val="9CFE9C"/>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txBox="1"/>
            <p:nvPr/>
          </p:nvSpPr>
          <p:spPr>
            <a:xfrm>
              <a:off x="29700" y="3477380"/>
              <a:ext cx="6607433" cy="5490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lt1"/>
                  </a:solidFill>
                  <a:latin typeface="Arial"/>
                  <a:ea typeface="Arial"/>
                  <a:cs typeface="Arial"/>
                  <a:sym typeface="Arial"/>
                </a:rPr>
                <a:t>$445</a:t>
              </a:r>
              <a:endParaRPr/>
            </a:p>
          </p:txBody>
        </p:sp>
        <p:sp>
          <p:nvSpPr>
            <p:cNvPr id="152" name="Google Shape;152;p9"/>
            <p:cNvSpPr/>
            <p:nvPr/>
          </p:nvSpPr>
          <p:spPr>
            <a:xfrm>
              <a:off x="0" y="4130960"/>
              <a:ext cx="6666833" cy="608400"/>
            </a:xfrm>
            <a:prstGeom prst="roundRect">
              <a:avLst>
                <a:gd fmla="val 16667" name="adj"/>
              </a:avLst>
            </a:prstGeom>
            <a:gradFill>
              <a:gsLst>
                <a:gs pos="0">
                  <a:srgbClr val="6CB838"/>
                </a:gs>
                <a:gs pos="100000">
                  <a:srgbClr val="B9FB9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txBox="1"/>
            <p:nvPr/>
          </p:nvSpPr>
          <p:spPr>
            <a:xfrm>
              <a:off x="29700" y="4160660"/>
              <a:ext cx="6607433" cy="5490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lt1"/>
                  </a:solidFill>
                  <a:latin typeface="Arial"/>
                  <a:ea typeface="Arial"/>
                  <a:cs typeface="Arial"/>
                  <a:sym typeface="Arial"/>
                </a:rPr>
                <a:t>*** Total rebates for all families - $6,010.43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p10"/>
          <p:cNvSpPr/>
          <p:nvPr/>
        </p:nvSpPr>
        <p:spPr>
          <a:xfrm flipH="1">
            <a:off x="2" y="0"/>
            <a:ext cx="12191998" cy="1575955"/>
          </a:xfrm>
          <a:prstGeom prst="rect">
            <a:avLst/>
          </a:prstGeom>
          <a:gradFill>
            <a:gsLst>
              <a:gs pos="0">
                <a:srgbClr val="000000">
                  <a:alpha val="95686"/>
                </a:srgbClr>
              </a:gs>
              <a:gs pos="100000">
                <a:srgbClr val="2E75B5"/>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10"/>
          <p:cNvSpPr/>
          <p:nvPr/>
        </p:nvSpPr>
        <p:spPr>
          <a:xfrm flipH="1" rot="10800000">
            <a:off x="8128857" y="0"/>
            <a:ext cx="4063143" cy="1576412"/>
          </a:xfrm>
          <a:prstGeom prst="rect">
            <a:avLst/>
          </a:prstGeom>
          <a:gradFill>
            <a:gsLst>
              <a:gs pos="0">
                <a:srgbClr val="1E4E79">
                  <a:alpha val="67843"/>
                </a:srgbClr>
              </a:gs>
              <a:gs pos="19000">
                <a:srgbClr val="1E4E79">
                  <a:alpha val="67843"/>
                </a:srgbClr>
              </a:gs>
              <a:gs pos="100000">
                <a:srgbClr val="5B9BD5">
                  <a:alpha val="78823"/>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1" name="Google Shape;161;p10"/>
          <p:cNvSpPr/>
          <p:nvPr/>
        </p:nvSpPr>
        <p:spPr>
          <a:xfrm rot="5400000">
            <a:off x="5307777" y="-5307778"/>
            <a:ext cx="1576446" cy="12192002"/>
          </a:xfrm>
          <a:prstGeom prst="rect">
            <a:avLst/>
          </a:prstGeom>
          <a:gradFill>
            <a:gsLst>
              <a:gs pos="0">
                <a:srgbClr val="5B9BD5">
                  <a:alpha val="0"/>
                </a:srgbClr>
              </a:gs>
              <a:gs pos="23000">
                <a:srgbClr val="5B9BD5">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10"/>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800"/>
              <a:buFont typeface="Calibri"/>
              <a:buNone/>
            </a:pPr>
            <a:r>
              <a:rPr b="1" lang="en-US" sz="4000">
                <a:solidFill>
                  <a:srgbClr val="FFFFFF"/>
                </a:solidFill>
              </a:rPr>
              <a:t>Rules for participating</a:t>
            </a:r>
            <a:endParaRPr sz="4000">
              <a:solidFill>
                <a:srgbClr val="FFFFFF"/>
              </a:solidFill>
            </a:endParaRPr>
          </a:p>
        </p:txBody>
      </p:sp>
      <p:grpSp>
        <p:nvGrpSpPr>
          <p:cNvPr id="163" name="Google Shape;163;p10"/>
          <p:cNvGrpSpPr/>
          <p:nvPr/>
        </p:nvGrpSpPr>
        <p:grpSpPr>
          <a:xfrm>
            <a:off x="644056" y="2113320"/>
            <a:ext cx="10927829" cy="4191322"/>
            <a:chOff x="0" y="741"/>
            <a:chExt cx="10927829" cy="4191322"/>
          </a:xfrm>
        </p:grpSpPr>
        <p:sp>
          <p:nvSpPr>
            <p:cNvPr id="164" name="Google Shape;164;p10"/>
            <p:cNvSpPr/>
            <p:nvPr/>
          </p:nvSpPr>
          <p:spPr>
            <a:xfrm>
              <a:off x="0" y="3156146"/>
              <a:ext cx="10927829" cy="1035917"/>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txBox="1"/>
            <p:nvPr/>
          </p:nvSpPr>
          <p:spPr>
            <a:xfrm>
              <a:off x="0" y="3156146"/>
              <a:ext cx="10927829" cy="1035917"/>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eGift cards purchased and/or reloaded at any time and are available within seconds after purchasing. </a:t>
              </a:r>
              <a:endParaRPr b="0" i="0" sz="1700" u="none" cap="none" strike="noStrike">
                <a:solidFill>
                  <a:schemeClr val="lt1"/>
                </a:solidFill>
                <a:latin typeface="Arial"/>
                <a:ea typeface="Arial"/>
                <a:cs typeface="Arial"/>
                <a:sym typeface="Arial"/>
              </a:endParaRPr>
            </a:p>
          </p:txBody>
        </p:sp>
        <p:sp>
          <p:nvSpPr>
            <p:cNvPr id="166" name="Google Shape;166;p10"/>
            <p:cNvSpPr/>
            <p:nvPr/>
          </p:nvSpPr>
          <p:spPr>
            <a:xfrm rot="10800000">
              <a:off x="0" y="1578443"/>
              <a:ext cx="10927829" cy="1593241"/>
            </a:xfrm>
            <a:prstGeom prst="upArrowCallout">
              <a:avLst>
                <a:gd fmla="val 25000" name="adj1"/>
                <a:gd fmla="val 25000" name="adj2"/>
                <a:gd fmla="val 25000" name="adj3"/>
                <a:gd fmla="val 64977" name="adj4"/>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txBox="1"/>
            <p:nvPr/>
          </p:nvSpPr>
          <p:spPr>
            <a:xfrm>
              <a:off x="0" y="1578443"/>
              <a:ext cx="10927829" cy="559227"/>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Gift cards – physical gift cards are ordered each month and are usually available for pickup within a week.  </a:t>
              </a:r>
              <a:endParaRPr b="0" i="0" sz="1700" u="none" cap="none" strike="noStrike">
                <a:solidFill>
                  <a:schemeClr val="lt1"/>
                </a:solidFill>
                <a:latin typeface="Arial"/>
                <a:ea typeface="Arial"/>
                <a:cs typeface="Arial"/>
                <a:sym typeface="Arial"/>
              </a:endParaRPr>
            </a:p>
          </p:txBody>
        </p:sp>
        <p:sp>
          <p:nvSpPr>
            <p:cNvPr id="168" name="Google Shape;168;p10"/>
            <p:cNvSpPr/>
            <p:nvPr/>
          </p:nvSpPr>
          <p:spPr>
            <a:xfrm>
              <a:off x="0" y="2137671"/>
              <a:ext cx="5463914" cy="476379"/>
            </a:xfrm>
            <a:prstGeom prst="rect">
              <a:avLst/>
            </a:prstGeom>
            <a:solidFill>
              <a:srgbClr val="F7D5CB">
                <a:alpha val="89803"/>
              </a:srgbClr>
            </a:solidFill>
            <a:ln cap="flat" cmpd="sng" w="25400">
              <a:solidFill>
                <a:srgbClr val="F7D5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txBox="1"/>
            <p:nvPr/>
          </p:nvSpPr>
          <p:spPr>
            <a:xfrm>
              <a:off x="0" y="2137671"/>
              <a:ext cx="5463914" cy="476379"/>
            </a:xfrm>
            <a:prstGeom prst="rect">
              <a:avLst/>
            </a:prstGeom>
            <a:noFill/>
            <a:ln>
              <a:noFill/>
            </a:ln>
          </p:spPr>
          <p:txBody>
            <a:bodyPr anchorCtr="0" anchor="ctr" bIns="16500" lIns="92450" spcFirstLastPara="1" rIns="9245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 group email, Facebook post and newsletter item will be provided prior to placing an order for physical gift cards  </a:t>
              </a:r>
              <a:endParaRPr b="0" i="0" sz="1300" u="none" cap="none" strike="noStrike">
                <a:solidFill>
                  <a:srgbClr val="000000"/>
                </a:solidFill>
                <a:latin typeface="Arial"/>
                <a:ea typeface="Arial"/>
                <a:cs typeface="Arial"/>
                <a:sym typeface="Arial"/>
              </a:endParaRPr>
            </a:p>
          </p:txBody>
        </p:sp>
        <p:sp>
          <p:nvSpPr>
            <p:cNvPr id="170" name="Google Shape;170;p10"/>
            <p:cNvSpPr/>
            <p:nvPr/>
          </p:nvSpPr>
          <p:spPr>
            <a:xfrm>
              <a:off x="5463914" y="2137671"/>
              <a:ext cx="5463914" cy="476379"/>
            </a:xfrm>
            <a:prstGeom prst="rect">
              <a:avLst/>
            </a:prstGeom>
            <a:solidFill>
              <a:srgbClr val="E0E0E0">
                <a:alpha val="89803"/>
              </a:srgbClr>
            </a:solidFill>
            <a:ln cap="flat" cmpd="sng" w="25400">
              <a:solidFill>
                <a:srgbClr val="E0E0E0">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txBox="1"/>
            <p:nvPr/>
          </p:nvSpPr>
          <p:spPr>
            <a:xfrm>
              <a:off x="5463914" y="2137671"/>
              <a:ext cx="5463914" cy="476379"/>
            </a:xfrm>
            <a:prstGeom prst="rect">
              <a:avLst/>
            </a:prstGeom>
            <a:noFill/>
            <a:ln>
              <a:noFill/>
            </a:ln>
          </p:spPr>
          <p:txBody>
            <a:bodyPr anchorCtr="0" anchor="ctr" bIns="16500" lIns="92450" spcFirstLastPara="1" rIns="9245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Popular cards – Giant, Acme (reloadable), CVS (reloadable)</a:t>
              </a:r>
              <a:endParaRPr b="0" i="0" sz="1300" u="none" cap="none" strike="noStrike">
                <a:solidFill>
                  <a:srgbClr val="000000"/>
                </a:solidFill>
                <a:latin typeface="Arial"/>
                <a:ea typeface="Arial"/>
                <a:cs typeface="Arial"/>
                <a:sym typeface="Arial"/>
              </a:endParaRPr>
            </a:p>
          </p:txBody>
        </p:sp>
        <p:sp>
          <p:nvSpPr>
            <p:cNvPr id="172" name="Google Shape;172;p10"/>
            <p:cNvSpPr/>
            <p:nvPr/>
          </p:nvSpPr>
          <p:spPr>
            <a:xfrm rot="10800000">
              <a:off x="0" y="741"/>
              <a:ext cx="10927829" cy="1593241"/>
            </a:xfrm>
            <a:prstGeom prst="upArrowCallout">
              <a:avLst>
                <a:gd fmla="val 25000" name="adj1"/>
                <a:gd fmla="val 25000" name="adj2"/>
                <a:gd fmla="val 25000" name="adj3"/>
                <a:gd fmla="val 64977" name="adj4"/>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txBox="1"/>
            <p:nvPr/>
          </p:nvSpPr>
          <p:spPr>
            <a:xfrm>
              <a:off x="0" y="741"/>
              <a:ext cx="10927829" cy="559227"/>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All purchases must be made using a credit card or bank account.  </a:t>
              </a:r>
              <a:endParaRPr b="0" i="0" sz="1700" u="none" cap="none" strike="noStrike">
                <a:solidFill>
                  <a:schemeClr val="lt1"/>
                </a:solidFill>
                <a:latin typeface="Arial"/>
                <a:ea typeface="Arial"/>
                <a:cs typeface="Arial"/>
                <a:sym typeface="Arial"/>
              </a:endParaRPr>
            </a:p>
          </p:txBody>
        </p:sp>
        <p:sp>
          <p:nvSpPr>
            <p:cNvPr id="174" name="Google Shape;174;p10"/>
            <p:cNvSpPr/>
            <p:nvPr/>
          </p:nvSpPr>
          <p:spPr>
            <a:xfrm>
              <a:off x="5335" y="559968"/>
              <a:ext cx="3639052" cy="476379"/>
            </a:xfrm>
            <a:prstGeom prst="rect">
              <a:avLst/>
            </a:prstGeom>
            <a:solidFill>
              <a:srgbClr val="FFE8CA">
                <a:alpha val="89803"/>
              </a:srgbClr>
            </a:solidFill>
            <a:ln cap="flat" cmpd="sng" w="25400">
              <a:solidFill>
                <a:srgbClr val="FFE8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txBox="1"/>
            <p:nvPr/>
          </p:nvSpPr>
          <p:spPr>
            <a:xfrm>
              <a:off x="5335" y="559968"/>
              <a:ext cx="3639052" cy="476379"/>
            </a:xfrm>
            <a:prstGeom prst="rect">
              <a:avLst/>
            </a:prstGeom>
            <a:noFill/>
            <a:ln>
              <a:noFill/>
            </a:ln>
          </p:spPr>
          <p:txBody>
            <a:bodyPr anchorCtr="0" anchor="ctr" bIns="16500" lIns="92450" spcFirstLastPara="1" rIns="9245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Bank account - $.15 fee per purchase</a:t>
              </a:r>
              <a:endParaRPr b="0" i="0" sz="1300" u="none" cap="none" strike="noStrike">
                <a:solidFill>
                  <a:srgbClr val="000000"/>
                </a:solidFill>
                <a:latin typeface="Arial"/>
                <a:ea typeface="Arial"/>
                <a:cs typeface="Arial"/>
                <a:sym typeface="Arial"/>
              </a:endParaRPr>
            </a:p>
          </p:txBody>
        </p:sp>
        <p:sp>
          <p:nvSpPr>
            <p:cNvPr id="176" name="Google Shape;176;p10"/>
            <p:cNvSpPr/>
            <p:nvPr/>
          </p:nvSpPr>
          <p:spPr>
            <a:xfrm>
              <a:off x="3644388" y="559968"/>
              <a:ext cx="3639052" cy="476379"/>
            </a:xfrm>
            <a:prstGeom prst="rect">
              <a:avLst/>
            </a:prstGeom>
            <a:solidFill>
              <a:srgbClr val="CCD3EA">
                <a:alpha val="89803"/>
              </a:srgbClr>
            </a:solidFill>
            <a:ln cap="flat" cmpd="sng" w="25400">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txBox="1"/>
            <p:nvPr/>
          </p:nvSpPr>
          <p:spPr>
            <a:xfrm>
              <a:off x="3644388" y="559968"/>
              <a:ext cx="3639052" cy="476379"/>
            </a:xfrm>
            <a:prstGeom prst="rect">
              <a:avLst/>
            </a:prstGeom>
            <a:noFill/>
            <a:ln>
              <a:noFill/>
            </a:ln>
          </p:spPr>
          <p:txBody>
            <a:bodyPr anchorCtr="0" anchor="ctr" bIns="16500" lIns="92450" spcFirstLastPara="1" rIns="9245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Credit card – 2.6% fee</a:t>
              </a:r>
              <a:endParaRPr b="0" i="0" sz="1300" u="none" cap="none" strike="noStrike">
                <a:solidFill>
                  <a:srgbClr val="000000"/>
                </a:solidFill>
                <a:latin typeface="Arial"/>
                <a:ea typeface="Arial"/>
                <a:cs typeface="Arial"/>
                <a:sym typeface="Arial"/>
              </a:endParaRPr>
            </a:p>
          </p:txBody>
        </p:sp>
        <p:sp>
          <p:nvSpPr>
            <p:cNvPr id="178" name="Google Shape;178;p10"/>
            <p:cNvSpPr/>
            <p:nvPr/>
          </p:nvSpPr>
          <p:spPr>
            <a:xfrm>
              <a:off x="7283440" y="559968"/>
              <a:ext cx="3639052" cy="476379"/>
            </a:xfrm>
            <a:prstGeom prst="rect">
              <a:avLst/>
            </a:prstGeom>
            <a:solidFill>
              <a:srgbClr val="D4E2CE">
                <a:alpha val="89803"/>
              </a:srgbClr>
            </a:solidFill>
            <a:ln cap="flat" cmpd="sng" w="25400">
              <a:solidFill>
                <a:srgbClr val="D4E2C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txBox="1"/>
            <p:nvPr/>
          </p:nvSpPr>
          <p:spPr>
            <a:xfrm>
              <a:off x="7283440" y="559968"/>
              <a:ext cx="3639052" cy="476379"/>
            </a:xfrm>
            <a:prstGeom prst="rect">
              <a:avLst/>
            </a:prstGeom>
            <a:noFill/>
            <a:ln>
              <a:noFill/>
            </a:ln>
          </p:spPr>
          <p:txBody>
            <a:bodyPr anchorCtr="0" anchor="ctr" bIns="16500" lIns="92450" spcFirstLastPara="1" rIns="9245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Checks are not accepted.  If you place an order by selecting check it will be cancelled.  </a:t>
              </a:r>
              <a:endParaRPr b="0" i="0" sz="13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3"/>
          <p:cNvSpPr/>
          <p:nvPr/>
        </p:nvSpPr>
        <p:spPr>
          <a:xfrm>
            <a:off x="-1" y="0"/>
            <a:ext cx="5093209"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13"/>
          <p:cNvSpPr txBox="1"/>
          <p:nvPr>
            <p:ph type="title"/>
          </p:nvPr>
        </p:nvSpPr>
        <p:spPr>
          <a:xfrm>
            <a:off x="524741" y="620392"/>
            <a:ext cx="3808268" cy="5504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800"/>
              <a:buFont typeface="Calibri"/>
              <a:buNone/>
            </a:pPr>
            <a:r>
              <a:rPr b="1" lang="en-US" sz="6000">
                <a:solidFill>
                  <a:schemeClr val="lt1"/>
                </a:solidFill>
              </a:rPr>
              <a:t>Final Tips</a:t>
            </a:r>
            <a:r>
              <a:rPr lang="en-US" sz="6000">
                <a:solidFill>
                  <a:schemeClr val="lt1"/>
                </a:solidFill>
              </a:rPr>
              <a:t>	</a:t>
            </a:r>
            <a:endParaRPr/>
          </a:p>
        </p:txBody>
      </p:sp>
      <p:grpSp>
        <p:nvGrpSpPr>
          <p:cNvPr id="186" name="Google Shape;186;p13"/>
          <p:cNvGrpSpPr/>
          <p:nvPr/>
        </p:nvGrpSpPr>
        <p:grpSpPr>
          <a:xfrm>
            <a:off x="5468389" y="723091"/>
            <a:ext cx="6263640" cy="5299289"/>
            <a:chOff x="0" y="102699"/>
            <a:chExt cx="6263640" cy="5299289"/>
          </a:xfrm>
        </p:grpSpPr>
        <p:sp>
          <p:nvSpPr>
            <p:cNvPr id="187" name="Google Shape;187;p13"/>
            <p:cNvSpPr/>
            <p:nvPr/>
          </p:nvSpPr>
          <p:spPr>
            <a:xfrm>
              <a:off x="0" y="102699"/>
              <a:ext cx="6263640" cy="1283782"/>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txBox="1"/>
            <p:nvPr/>
          </p:nvSpPr>
          <p:spPr>
            <a:xfrm>
              <a:off x="62669" y="165368"/>
              <a:ext cx="6138302"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Anyone can open an account and chose your child as the beneficiary (grand parents, aunts and uncles, etc.).  </a:t>
              </a:r>
              <a:endParaRPr/>
            </a:p>
          </p:txBody>
        </p:sp>
        <p:sp>
          <p:nvSpPr>
            <p:cNvPr id="189" name="Google Shape;189;p13"/>
            <p:cNvSpPr/>
            <p:nvPr/>
          </p:nvSpPr>
          <p:spPr>
            <a:xfrm>
              <a:off x="0" y="1441201"/>
              <a:ext cx="6263640" cy="1283782"/>
            </a:xfrm>
            <a:prstGeom prst="roundRect">
              <a:avLst>
                <a:gd fmla="val 16667" name="adj"/>
              </a:avLst>
            </a:prstGeom>
            <a:solidFill>
              <a:srgbClr val="43BCB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txBox="1"/>
            <p:nvPr/>
          </p:nvSpPr>
          <p:spPr>
            <a:xfrm>
              <a:off x="62669" y="1503870"/>
              <a:ext cx="6138302"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For all you Kohl's shoppers you can pay your monthly credit card bill using eGift cards in the store. </a:t>
              </a:r>
              <a:endParaRPr/>
            </a:p>
          </p:txBody>
        </p:sp>
        <p:sp>
          <p:nvSpPr>
            <p:cNvPr id="191" name="Google Shape;191;p13"/>
            <p:cNvSpPr/>
            <p:nvPr/>
          </p:nvSpPr>
          <p:spPr>
            <a:xfrm>
              <a:off x="0" y="2779704"/>
              <a:ext cx="6263640" cy="1283782"/>
            </a:xfrm>
            <a:prstGeom prst="roundRect">
              <a:avLst>
                <a:gd fmla="val 16667" name="adj"/>
              </a:avLst>
            </a:prstGeom>
            <a:solidFill>
              <a:srgbClr val="45B36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txBox="1"/>
            <p:nvPr/>
          </p:nvSpPr>
          <p:spPr>
            <a:xfrm>
              <a:off x="62669" y="2842373"/>
              <a:ext cx="6138302"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While shopping or dining out check your phone to see if you can use an eGift card to pay for your purchase.  Use the app to purchase eGift cards instantly and take advantage of the rebate.  </a:t>
              </a:r>
              <a:endParaRPr/>
            </a:p>
          </p:txBody>
        </p:sp>
        <p:sp>
          <p:nvSpPr>
            <p:cNvPr id="193" name="Google Shape;193;p13"/>
            <p:cNvSpPr/>
            <p:nvPr/>
          </p:nvSpPr>
          <p:spPr>
            <a:xfrm>
              <a:off x="0" y="4118206"/>
              <a:ext cx="6263640" cy="1283782"/>
            </a:xfrm>
            <a:prstGeom prst="roundRect">
              <a:avLst>
                <a:gd fmla="val 16667" name="adj"/>
              </a:avLst>
            </a:prstGeom>
            <a:solidFill>
              <a:srgbClr val="6FAA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txBox="1"/>
            <p:nvPr/>
          </p:nvSpPr>
          <p:spPr>
            <a:xfrm>
              <a:off x="62669" y="4180875"/>
              <a:ext cx="6138302" cy="115844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Be on the lookout for bonus rebates and stock up on gift cards for companies that you frequently use. There are usually a lot of bonuses in November prior to black Friday</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0" name="Google Shape;200;p11"/>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1" name="Google Shape;201;p11"/>
          <p:cNvSpPr txBox="1"/>
          <p:nvPr>
            <p:ph type="title"/>
          </p:nvPr>
        </p:nvSpPr>
        <p:spPr>
          <a:xfrm>
            <a:off x="1389278" y="1233241"/>
            <a:ext cx="3240506" cy="40646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4800"/>
              <a:buFont typeface="Calibri"/>
              <a:buNone/>
            </a:pPr>
            <a:r>
              <a:rPr b="1" lang="en-US">
                <a:solidFill>
                  <a:srgbClr val="FFFFFF"/>
                </a:solidFill>
              </a:rPr>
              <a:t>Next Steps to start earning money</a:t>
            </a:r>
            <a:endParaRPr>
              <a:solidFill>
                <a:srgbClr val="FFFFFF"/>
              </a:solidFill>
            </a:endParaRPr>
          </a:p>
        </p:txBody>
      </p:sp>
      <p:sp>
        <p:nvSpPr>
          <p:cNvPr id="202" name="Google Shape;202;p11"/>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3" name="Google Shape;203;p11"/>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 name="Google Shape;205;p11"/>
          <p:cNvSpPr txBox="1"/>
          <p:nvPr>
            <p:ph idx="1" type="body"/>
          </p:nvPr>
        </p:nvSpPr>
        <p:spPr>
          <a:xfrm>
            <a:off x="6096000" y="820879"/>
            <a:ext cx="5753878" cy="5290671"/>
          </a:xfrm>
          <a:prstGeom prst="rect">
            <a:avLst/>
          </a:prstGeom>
          <a:noFill/>
          <a:ln>
            <a:noFill/>
          </a:ln>
        </p:spPr>
        <p:txBody>
          <a:bodyPr anchorCtr="0" anchor="t" bIns="45700" lIns="91425" spcFirstLastPara="1" rIns="91425" wrap="square" tIns="45700">
            <a:normAutofit fontScale="92500" lnSpcReduction="10000"/>
          </a:bodyPr>
          <a:lstStyle/>
          <a:p>
            <a:pPr indent="-50800" lvl="0" marL="228600" rtl="0" algn="l">
              <a:lnSpc>
                <a:spcPct val="90000"/>
              </a:lnSpc>
              <a:spcBef>
                <a:spcPts val="0"/>
              </a:spcBef>
              <a:spcAft>
                <a:spcPts val="0"/>
              </a:spcAft>
              <a:buClr>
                <a:schemeClr val="dk1"/>
              </a:buClr>
              <a:buSzPct val="275184"/>
              <a:buNone/>
            </a:pPr>
            <a:r>
              <a:t/>
            </a:r>
            <a:endParaRPr sz="1100"/>
          </a:p>
          <a:p>
            <a:pPr indent="-228600" lvl="0" marL="228600" rtl="0" algn="l">
              <a:lnSpc>
                <a:spcPct val="90000"/>
              </a:lnSpc>
              <a:spcBef>
                <a:spcPts val="1000"/>
              </a:spcBef>
              <a:spcAft>
                <a:spcPts val="0"/>
              </a:spcAft>
              <a:buClr>
                <a:schemeClr val="dk1"/>
              </a:buClr>
              <a:buSzPct val="137592"/>
              <a:buChar char="•"/>
            </a:pPr>
            <a:r>
              <a:rPr lang="en-US" sz="2200"/>
              <a:t>Enroll in the Scrip Program</a:t>
            </a:r>
            <a:endParaRPr/>
          </a:p>
          <a:p>
            <a:pPr indent="-228600" lvl="1" marL="685800" rtl="0" algn="l">
              <a:lnSpc>
                <a:spcPct val="90000"/>
              </a:lnSpc>
              <a:spcBef>
                <a:spcPts val="500"/>
              </a:spcBef>
              <a:spcAft>
                <a:spcPts val="0"/>
              </a:spcAft>
              <a:buClr>
                <a:schemeClr val="dk1"/>
              </a:buClr>
              <a:buSzPct val="117936"/>
              <a:buChar char="•"/>
            </a:pPr>
            <a:r>
              <a:rPr lang="en-US" sz="2200" u="sng">
                <a:solidFill>
                  <a:schemeClr val="hlink"/>
                </a:solidFill>
                <a:hlinkClick r:id="rId3"/>
              </a:rPr>
              <a:t>www.raiseright.com</a:t>
            </a:r>
            <a:endParaRPr sz="2200"/>
          </a:p>
          <a:p>
            <a:pPr indent="-228600" lvl="1" marL="685800" rtl="0" algn="l">
              <a:lnSpc>
                <a:spcPct val="90000"/>
              </a:lnSpc>
              <a:spcBef>
                <a:spcPts val="500"/>
              </a:spcBef>
              <a:spcAft>
                <a:spcPts val="0"/>
              </a:spcAft>
              <a:buClr>
                <a:schemeClr val="dk1"/>
              </a:buClr>
              <a:buSzPct val="117936"/>
              <a:buChar char="•"/>
            </a:pPr>
            <a:r>
              <a:rPr lang="en-US" sz="2200"/>
              <a:t>Enrollment code – </a:t>
            </a:r>
            <a:r>
              <a:rPr b="1" lang="en-US" sz="2200">
                <a:highlight>
                  <a:schemeClr val="lt1"/>
                </a:highlight>
              </a:rPr>
              <a:t>7EE323FL52131</a:t>
            </a:r>
            <a:endParaRPr/>
          </a:p>
          <a:p>
            <a:pPr indent="-228600" lvl="1" marL="685800" rtl="0" algn="l">
              <a:lnSpc>
                <a:spcPct val="90000"/>
              </a:lnSpc>
              <a:spcBef>
                <a:spcPts val="500"/>
              </a:spcBef>
              <a:spcAft>
                <a:spcPts val="0"/>
              </a:spcAft>
              <a:buClr>
                <a:schemeClr val="dk1"/>
              </a:buClr>
              <a:buSzPct val="117936"/>
              <a:buChar char="•"/>
            </a:pPr>
            <a:r>
              <a:rPr lang="en-US" sz="2200"/>
              <a:t>Sign onto your account and link your bank account or credit card</a:t>
            </a:r>
            <a:endParaRPr/>
          </a:p>
          <a:p>
            <a:pPr indent="-228600" lvl="1" marL="685800" rtl="0" algn="l">
              <a:lnSpc>
                <a:spcPct val="90000"/>
              </a:lnSpc>
              <a:spcBef>
                <a:spcPts val="500"/>
              </a:spcBef>
              <a:spcAft>
                <a:spcPts val="0"/>
              </a:spcAft>
              <a:buClr>
                <a:schemeClr val="dk1"/>
              </a:buClr>
              <a:buSzPct val="117936"/>
              <a:buChar char="•"/>
            </a:pPr>
            <a:r>
              <a:rPr lang="en-US" sz="2200"/>
              <a:t>Start shopping!</a:t>
            </a:r>
            <a:endParaRPr/>
          </a:p>
          <a:p>
            <a:pPr indent="-76200" lvl="1" marL="685800" rtl="0" algn="l">
              <a:lnSpc>
                <a:spcPct val="90000"/>
              </a:lnSpc>
              <a:spcBef>
                <a:spcPts val="500"/>
              </a:spcBef>
              <a:spcAft>
                <a:spcPts val="0"/>
              </a:spcAft>
              <a:buClr>
                <a:schemeClr val="dk1"/>
              </a:buClr>
              <a:buSzPct val="117936"/>
              <a:buNone/>
            </a:pPr>
            <a:r>
              <a:t/>
            </a:r>
            <a:endParaRPr sz="2200"/>
          </a:p>
          <a:p>
            <a:pPr indent="-228600" lvl="0" marL="228600" rtl="0" algn="l">
              <a:lnSpc>
                <a:spcPct val="90000"/>
              </a:lnSpc>
              <a:spcBef>
                <a:spcPts val="1000"/>
              </a:spcBef>
              <a:spcAft>
                <a:spcPts val="0"/>
              </a:spcAft>
              <a:buClr>
                <a:schemeClr val="dk1"/>
              </a:buClr>
              <a:buSzPct val="137592"/>
              <a:buChar char="•"/>
            </a:pPr>
            <a:r>
              <a:rPr lang="en-US" sz="2200"/>
              <a:t>Spending your rebates</a:t>
            </a:r>
            <a:endParaRPr/>
          </a:p>
          <a:p>
            <a:pPr indent="-228600" lvl="1" marL="685800" rtl="0" algn="l">
              <a:lnSpc>
                <a:spcPct val="90000"/>
              </a:lnSpc>
              <a:spcBef>
                <a:spcPts val="500"/>
              </a:spcBef>
              <a:spcAft>
                <a:spcPts val="0"/>
              </a:spcAft>
              <a:buClr>
                <a:schemeClr val="dk1"/>
              </a:buClr>
              <a:buSzPct val="117936"/>
              <a:buChar char="•"/>
            </a:pPr>
            <a:r>
              <a:rPr lang="en-US" sz="2200"/>
              <a:t>Your scrip rebates can be used to pay for any band expense including ordering spirit wear, band trips and band banquet tickets.  </a:t>
            </a:r>
            <a:endParaRPr/>
          </a:p>
          <a:p>
            <a:pPr indent="-228600" lvl="1" marL="685800" rtl="0" algn="l">
              <a:lnSpc>
                <a:spcPct val="90000"/>
              </a:lnSpc>
              <a:spcBef>
                <a:spcPts val="500"/>
              </a:spcBef>
              <a:spcAft>
                <a:spcPts val="0"/>
              </a:spcAft>
              <a:buClr>
                <a:schemeClr val="dk1"/>
              </a:buClr>
              <a:buSzPct val="117936"/>
              <a:buChar char="•"/>
            </a:pPr>
            <a:r>
              <a:rPr lang="en-US" sz="2200"/>
              <a:t>Your rebates can be transferred to another sibling in band.</a:t>
            </a:r>
            <a:endParaRPr/>
          </a:p>
          <a:p>
            <a:pPr indent="-228600" lvl="1" marL="685800" rtl="0" algn="l">
              <a:lnSpc>
                <a:spcPct val="90000"/>
              </a:lnSpc>
              <a:spcBef>
                <a:spcPts val="500"/>
              </a:spcBef>
              <a:spcAft>
                <a:spcPts val="0"/>
              </a:spcAft>
              <a:buClr>
                <a:schemeClr val="dk1"/>
              </a:buClr>
              <a:buSzPct val="117936"/>
              <a:buChar char="•"/>
            </a:pPr>
            <a:r>
              <a:rPr lang="en-US" sz="2200"/>
              <a:t>Once your last child ends their career in band the balance of your account will be donated to the band and your scrip account will be deactivated.</a:t>
            </a:r>
            <a:endParaRPr/>
          </a:p>
          <a:p>
            <a:pPr indent="0" lvl="1" marL="457200" rtl="0" algn="l">
              <a:lnSpc>
                <a:spcPct val="90000"/>
              </a:lnSpc>
              <a:spcBef>
                <a:spcPts val="500"/>
              </a:spcBef>
              <a:spcAft>
                <a:spcPts val="0"/>
              </a:spcAft>
              <a:buClr>
                <a:schemeClr val="dk1"/>
              </a:buClr>
              <a:buSzPct val="235872"/>
              <a:buNone/>
            </a:pPr>
            <a:r>
              <a:t/>
            </a:r>
            <a:endParaRPr sz="1100"/>
          </a:p>
          <a:p>
            <a:pPr indent="-50800" lvl="0" marL="228600" rtl="0" algn="l">
              <a:lnSpc>
                <a:spcPct val="90000"/>
              </a:lnSpc>
              <a:spcBef>
                <a:spcPts val="1000"/>
              </a:spcBef>
              <a:spcAft>
                <a:spcPts val="0"/>
              </a:spcAft>
              <a:buClr>
                <a:schemeClr val="dk1"/>
              </a:buClr>
              <a:buSzPct val="275184"/>
              <a:buNone/>
            </a:pPr>
            <a:r>
              <a:t/>
            </a:r>
            <a:endParaRPr sz="1100"/>
          </a:p>
        </p:txBody>
      </p:sp>
      <p:sp>
        <p:nvSpPr>
          <p:cNvPr id="206" name="Google Shape;206;p1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11"/>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2018-08-30T12:42:56Z</dcterms:created>
  <dc:creator>Barbara Nolan</dc:creator>
</cp:coreProperties>
</file>